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Lst>
  <p:notesMasterIdLst>
    <p:notesMasterId r:id="rId4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glgRFb/RhIYhuUUuvRMi5VHPp3K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44D90C-8F74-430C-BFA4-D952741C2442}">
  <a:tblStyle styleId="{A344D90C-8F74-430C-BFA4-D952741C2442}"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b="off" i="off"/>
      <a:tcStyle>
        <a:tcBdr/>
        <a:fill>
          <a:solidFill>
            <a:srgbClr val="FAE0CE"/>
          </a:solidFill>
        </a:fill>
      </a:tcStyle>
    </a:band1H>
    <a:band2H>
      <a:tcTxStyle b="off" i="off"/>
      <a:tcStyle>
        <a:tcBdr/>
      </a:tcStyle>
    </a:band2H>
    <a:band1V>
      <a:tcTxStyle b="off" i="off"/>
      <a:tcStyle>
        <a:tcBdr/>
        <a:fill>
          <a:solidFill>
            <a:srgbClr val="FAE0CE"/>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b="off" i="off"/>
      <a:tcStyle>
        <a:tcBdr/>
      </a:tcStyle>
    </a:seCell>
    <a:swCell>
      <a:tcTxStyle b="off" i="off"/>
      <a:tcStyle>
        <a:tcBdr/>
      </a:tcStyle>
    </a:swCell>
    <a:firstRow>
      <a:tcTxStyle b="on" i="off"/>
      <a:tcStyle>
        <a:tcBdr/>
        <a:fill>
          <a:solidFill>
            <a:srgbClr val="FDF0E8"/>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817" autoAdjust="0"/>
  </p:normalViewPr>
  <p:slideViewPr>
    <p:cSldViewPr snapToGrid="0">
      <p:cViewPr varScale="1">
        <p:scale>
          <a:sx n="82" d="100"/>
          <a:sy n="82" d="100"/>
        </p:scale>
        <p:origin x="147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customschemas.google.com/relationships/presentationmetadata" Target="metadata"/><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SG"/>
              <a:t>Before go into Machine Learning, we learn on the terminology first.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SG" dirty="0"/>
              <a:t>Before go into Machine Learning, we learn on the terminology first. </a:t>
            </a:r>
          </a:p>
          <a:p>
            <a:pPr marL="158750" lvl="0" indent="0" algn="l" rtl="0">
              <a:lnSpc>
                <a:spcPct val="100000"/>
              </a:lnSpc>
              <a:spcBef>
                <a:spcPts val="0"/>
              </a:spcBef>
              <a:spcAft>
                <a:spcPts val="0"/>
              </a:spcAft>
              <a:buSzPts val="1100"/>
              <a:buNone/>
            </a:pPr>
            <a:endParaRPr lang="en-SG" dirty="0"/>
          </a:p>
          <a:p>
            <a:pPr marL="158750" lvl="0" indent="0" algn="l" rtl="0">
              <a:lnSpc>
                <a:spcPct val="100000"/>
              </a:lnSpc>
              <a:spcBef>
                <a:spcPts val="0"/>
              </a:spcBef>
              <a:spcAft>
                <a:spcPts val="0"/>
              </a:spcAft>
              <a:buSzPts val="1100"/>
              <a:buNone/>
            </a:pPr>
            <a:r>
              <a:rPr lang="en-US" b="0" i="0" dirty="0">
                <a:solidFill>
                  <a:srgbClr val="4D5156"/>
                </a:solidFill>
                <a:effectLst/>
                <a:latin typeface="Google Sans"/>
              </a:rPr>
              <a:t>Churn rate, sometimes known as attrition rate, is </a:t>
            </a:r>
            <a:r>
              <a:rPr lang="en-US" b="0" i="0" dirty="0">
                <a:solidFill>
                  <a:srgbClr val="040C28"/>
                </a:solidFill>
                <a:effectLst/>
                <a:latin typeface="Google Sans"/>
              </a:rPr>
              <a:t>the rate at which customers stop doing business with a company over a given period of time</a:t>
            </a:r>
            <a:r>
              <a:rPr lang="en-US" b="0" i="0" dirty="0">
                <a:solidFill>
                  <a:srgbClr val="4D5156"/>
                </a:solidFill>
                <a:effectLst/>
                <a:latin typeface="Google Sans"/>
              </a:rPr>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2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p2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2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SG"/>
              <a:t>Before go into Machine Learning, we learn on the terminology first.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SG"/>
              <a:t>Before go into Machine Learning, we learn on the terminology first.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3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5" name="Google Shape;64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p4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p4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p4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p4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8" name="Google Shape;788;p4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SG" b="0" i="0">
                <a:solidFill>
                  <a:srgbClr val="3F3F42"/>
                </a:solidFill>
                <a:latin typeface="Arial"/>
                <a:ea typeface="Arial"/>
                <a:cs typeface="Arial"/>
                <a:sym typeface="Arial"/>
              </a:rPr>
              <a:t>The history of AI starts very early. In 1950s, at the dawn of computing, Alan Turing asked the question: "Can machines think?“ and he then introduced a method to test machine intelligence. This was at a time when the first general purpose computers had only just been built. In 1966, the first chatbox – ELIZA was built. Unfortunately, AI entered the first winter in 1975 where not much people were interested in such topics and no fundings were available to support this research. In 1980, it started to gain attraction again where expert system were built. In fact, UM also involved in this where they had developed a computer expert system to manage fetal distress. In 1987, AI entered the second winter again because the system was too difficult to maintain, to update and was unable to learn. Until 2016, Alpha GO was announced to defeat Lee Sedol, the world champion of GO. This shows the world how powerful a computer can be. And then, now AI in everywhere, be it in automotive, manufacturing or healthcare.</a:t>
            </a:r>
            <a:endParaRPr>
              <a:latin typeface="Arial"/>
              <a:ea typeface="Arial"/>
              <a:cs typeface="Arial"/>
              <a:sym typeface="Arial"/>
            </a:endParaRPr>
          </a:p>
        </p:txBody>
      </p:sp>
      <p:sp>
        <p:nvSpPr>
          <p:cNvPr id="124" name="Google Shape;124;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SG"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4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 name="Google Shape;13;p4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 name="Google Shape;14;p4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 name="Google Shape;15;p4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4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5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6" name="Google Shape;56;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5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0" name="Google Shape;60;p5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1" name="Google Shape;61;p5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2" name="Google Shape;62;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5" name="Google Shape;65;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6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8" name="Google Shape;68;p6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9" name="Google Shape;69;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
        <p:cNvGrpSpPr/>
        <p:nvPr/>
      </p:nvGrpSpPr>
      <p:grpSpPr>
        <a:xfrm>
          <a:off x="0" y="0"/>
          <a:ext cx="0" cy="0"/>
          <a:chOff x="0" y="0"/>
          <a:chExt cx="0" cy="0"/>
        </a:xfrm>
      </p:grpSpPr>
      <p:sp>
        <p:nvSpPr>
          <p:cNvPr id="18" name="Google Shape;18;p48"/>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48"/>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p4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 name="Google Shape;21;p4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4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4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4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5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3" name="Google Shape;33;p5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4" name="Google Shape;34;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7" name="Google Shape;37;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0" name="Google Shape;40;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4" name="Google Shape;44;p5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5" name="Google Shape;45;p5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6" name="Google Shape;46;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9" name="Google Shape;49;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5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2" name="Google Shape;52;p5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3" name="Google Shape;53;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4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4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4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4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
        <p:cNvGrpSpPr/>
        <p:nvPr/>
      </p:nvGrpSpPr>
      <p:grpSpPr>
        <a:xfrm>
          <a:off x="0" y="0"/>
          <a:ext cx="0" cy="0"/>
          <a:chOff x="0" y="0"/>
          <a:chExt cx="0" cy="0"/>
        </a:xfrm>
      </p:grpSpPr>
      <p:sp>
        <p:nvSpPr>
          <p:cNvPr id="28" name="Google Shape;28;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9" name="Google Shape;29;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0" name="Google Shape;30;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hema@um.edu.my" TargetMode="External"/><Relationship Id="rId4" Type="http://schemas.openxmlformats.org/officeDocument/2006/relationships/hyperlink" Target="mailto:sawsn@um.edu.m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
          <p:cNvPicPr preferRelativeResize="0"/>
          <p:nvPr/>
        </p:nvPicPr>
        <p:blipFill rotWithShape="1">
          <a:blip r:embed="rId3">
            <a:alphaModFix/>
          </a:blip>
          <a:srcRect/>
          <a:stretch/>
        </p:blipFill>
        <p:spPr>
          <a:xfrm>
            <a:off x="0" y="-6998"/>
            <a:ext cx="9144002" cy="3293098"/>
          </a:xfrm>
          <a:prstGeom prst="rect">
            <a:avLst/>
          </a:prstGeom>
          <a:noFill/>
          <a:ln>
            <a:noFill/>
          </a:ln>
        </p:spPr>
      </p:pic>
      <p:sp>
        <p:nvSpPr>
          <p:cNvPr id="77" name="Google Shape;77;p1"/>
          <p:cNvSpPr txBox="1"/>
          <p:nvPr/>
        </p:nvSpPr>
        <p:spPr>
          <a:xfrm>
            <a:off x="986125" y="306198"/>
            <a:ext cx="7540500" cy="22656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rgbClr val="FFFFFF"/>
              </a:buClr>
              <a:buSzPts val="3600"/>
              <a:buFont typeface="Calibri"/>
              <a:buNone/>
            </a:pPr>
            <a:r>
              <a:rPr lang="en-SG" sz="3600" b="1" i="0" u="none" strike="noStrike" cap="none">
                <a:solidFill>
                  <a:srgbClr val="FFFFFF"/>
                </a:solidFill>
                <a:latin typeface="Arial"/>
                <a:ea typeface="Arial"/>
                <a:cs typeface="Arial"/>
                <a:sym typeface="Arial"/>
              </a:rPr>
              <a:t>WQD 7003 </a:t>
            </a:r>
            <a:br>
              <a:rPr lang="en-SG" sz="3600" b="1" i="0" u="none" strike="noStrike" cap="none">
                <a:solidFill>
                  <a:srgbClr val="FFFFFF"/>
                </a:solidFill>
                <a:latin typeface="Arial"/>
                <a:ea typeface="Arial"/>
                <a:cs typeface="Arial"/>
                <a:sym typeface="Arial"/>
              </a:rPr>
            </a:br>
            <a:r>
              <a:rPr lang="en-SG" sz="3600" b="1" i="0" u="none" strike="noStrike" cap="none">
                <a:solidFill>
                  <a:srgbClr val="FFFFFF"/>
                </a:solidFill>
                <a:latin typeface="Arial"/>
                <a:ea typeface="Arial"/>
                <a:cs typeface="Arial"/>
                <a:sym typeface="Arial"/>
              </a:rPr>
              <a:t>Data Analytics </a:t>
            </a:r>
            <a:endParaRPr/>
          </a:p>
          <a:p>
            <a:pPr marL="0" marR="0" lvl="0" indent="0" algn="l" rtl="0">
              <a:lnSpc>
                <a:spcPct val="90000"/>
              </a:lnSpc>
              <a:spcBef>
                <a:spcPts val="0"/>
              </a:spcBef>
              <a:spcAft>
                <a:spcPts val="0"/>
              </a:spcAft>
              <a:buClr>
                <a:srgbClr val="FFFFFF"/>
              </a:buClr>
              <a:buSzPts val="3600"/>
              <a:buFont typeface="Calibri"/>
              <a:buNone/>
            </a:pPr>
            <a:endParaRPr sz="1100" b="1" i="0" u="none" strike="noStrike" cap="none">
              <a:solidFill>
                <a:srgbClr val="000000"/>
              </a:solidFill>
              <a:latin typeface="Arial"/>
              <a:ea typeface="Arial"/>
              <a:cs typeface="Arial"/>
              <a:sym typeface="Arial"/>
            </a:endParaRPr>
          </a:p>
        </p:txBody>
      </p:sp>
      <p:sp>
        <p:nvSpPr>
          <p:cNvPr id="78" name="Google Shape;78;p1"/>
          <p:cNvSpPr txBox="1"/>
          <p:nvPr/>
        </p:nvSpPr>
        <p:spPr>
          <a:xfrm>
            <a:off x="1013012" y="2609850"/>
            <a:ext cx="7133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0" i="0" u="none" strike="noStrike" cap="none">
                <a:solidFill>
                  <a:srgbClr val="FFFFFF"/>
                </a:solidFill>
                <a:latin typeface="Arial"/>
                <a:ea typeface="Arial"/>
                <a:cs typeface="Arial"/>
                <a:sym typeface="Arial"/>
              </a:rPr>
              <a:t>CHAPTER </a:t>
            </a:r>
            <a:r>
              <a:rPr lang="en-SG">
                <a:solidFill>
                  <a:srgbClr val="FFFFFF"/>
                </a:solidFill>
              </a:rPr>
              <a:t>7</a:t>
            </a:r>
            <a:r>
              <a:rPr lang="en-SG" sz="1400" b="0" i="0" u="none" strike="noStrike" cap="none">
                <a:solidFill>
                  <a:srgbClr val="FFFFFF"/>
                </a:solidFill>
                <a:latin typeface="Arial"/>
                <a:ea typeface="Arial"/>
                <a:cs typeface="Arial"/>
                <a:sym typeface="Arial"/>
              </a:rPr>
              <a:t> – </a:t>
            </a:r>
            <a:r>
              <a:rPr lang="en-SG">
                <a:solidFill>
                  <a:srgbClr val="FFFFFF"/>
                </a:solidFill>
              </a:rPr>
              <a:t>MACHINE LEARNING</a:t>
            </a:r>
            <a:endParaRPr sz="1400" b="0" i="0" u="none" strike="noStrike" cap="none">
              <a:solidFill>
                <a:srgbClr val="FFFFFF"/>
              </a:solidFill>
              <a:latin typeface="Arial"/>
              <a:ea typeface="Arial"/>
              <a:cs typeface="Arial"/>
              <a:sym typeface="Arial"/>
            </a:endParaRPr>
          </a:p>
        </p:txBody>
      </p:sp>
      <p:sp>
        <p:nvSpPr>
          <p:cNvPr id="79" name="Google Shape;79;p1"/>
          <p:cNvSpPr txBox="1"/>
          <p:nvPr/>
        </p:nvSpPr>
        <p:spPr>
          <a:xfrm>
            <a:off x="1004137" y="3497764"/>
            <a:ext cx="7504500" cy="1496700"/>
          </a:xfrm>
          <a:prstGeom prst="rect">
            <a:avLst/>
          </a:prstGeom>
          <a:noFill/>
          <a:ln>
            <a:noFill/>
          </a:ln>
        </p:spPr>
        <p:txBody>
          <a:bodyPr spcFirstLastPara="1" wrap="square" lIns="68575" tIns="34275" rIns="68575" bIns="34275" anchor="ctr" anchorCtr="0">
            <a:normAutofit fontScale="92500"/>
          </a:bodyPr>
          <a:lstStyle/>
          <a:p>
            <a:pPr marL="0" marR="0" lvl="0" indent="0" algn="l" rtl="0">
              <a:lnSpc>
                <a:spcPct val="90000"/>
              </a:lnSpc>
              <a:spcBef>
                <a:spcPts val="0"/>
              </a:spcBef>
              <a:spcAft>
                <a:spcPts val="0"/>
              </a:spcAft>
              <a:buClr>
                <a:srgbClr val="000000"/>
              </a:buClr>
              <a:buSzPct val="108108"/>
              <a:buFont typeface="Arial"/>
              <a:buNone/>
            </a:pPr>
            <a:r>
              <a:rPr lang="en-SG" sz="2100" b="0" i="0" u="none" strike="noStrike" cap="none">
                <a:solidFill>
                  <a:srgbClr val="000000"/>
                </a:solidFill>
                <a:latin typeface="Arial"/>
                <a:ea typeface="Arial"/>
                <a:cs typeface="Arial"/>
                <a:sym typeface="Arial"/>
              </a:rPr>
              <a:t>Saw Shier Nee</a:t>
            </a:r>
            <a:r>
              <a:rPr lang="en-SG" sz="2100">
                <a:solidFill>
                  <a:srgbClr val="000000"/>
                </a:solidFill>
              </a:rPr>
              <a:t>, </a:t>
            </a:r>
            <a:r>
              <a:rPr lang="en-SG" sz="2100" b="0" i="0" u="none" strike="noStrike" cap="none">
                <a:solidFill>
                  <a:srgbClr val="000000"/>
                </a:solidFill>
                <a:latin typeface="Arial"/>
                <a:ea typeface="Arial"/>
                <a:cs typeface="Arial"/>
                <a:sym typeface="Arial"/>
              </a:rPr>
              <a:t>Hema Subramaniam &amp; Aznul Qalid Md Sabri</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ct val="108108"/>
              <a:buFont typeface="Arial"/>
              <a:buNone/>
            </a:pPr>
            <a:r>
              <a:rPr lang="en-SG" sz="21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sawsn@um.edu.my</a:t>
            </a:r>
            <a:r>
              <a:rPr lang="en-SG" sz="2100" b="0" i="0" u="sng" strike="noStrike" cap="none">
                <a:solidFill>
                  <a:srgbClr val="000000"/>
                </a:solidFill>
                <a:latin typeface="Arial"/>
                <a:ea typeface="Arial"/>
                <a:cs typeface="Arial"/>
                <a:sym typeface="Arial"/>
              </a:rPr>
              <a:t> ,</a:t>
            </a:r>
            <a:r>
              <a:rPr lang="en-SG" sz="2100" u="sng">
                <a:solidFill>
                  <a:srgbClr val="000000"/>
                </a:solidFill>
              </a:rPr>
              <a:t> </a:t>
            </a:r>
            <a:r>
              <a:rPr lang="en-SG" sz="2100" u="sng">
                <a:solidFill>
                  <a:srgbClr val="000000"/>
                </a:solidFill>
                <a:hlinkClick r:id="rId5">
                  <a:extLst>
                    <a:ext uri="{A12FA001-AC4F-418D-AE19-62706E023703}">
                      <ahyp:hlinkClr xmlns:ahyp="http://schemas.microsoft.com/office/drawing/2018/hyperlinkcolor" val="tx"/>
                    </a:ext>
                  </a:extLst>
                </a:hlinkClick>
              </a:rPr>
              <a:t>hema@um.edu.my</a:t>
            </a:r>
            <a:r>
              <a:rPr lang="en-SG" sz="2100" b="0" i="0" u="sng" strike="noStrike" cap="none">
                <a:solidFill>
                  <a:srgbClr val="000000"/>
                </a:solidFill>
                <a:latin typeface="Arial"/>
                <a:ea typeface="Arial"/>
                <a:cs typeface="Arial"/>
                <a:sym typeface="Arial"/>
              </a:rPr>
              <a:t>,</a:t>
            </a:r>
            <a:r>
              <a:rPr lang="en-SG" sz="2100" u="sng">
                <a:solidFill>
                  <a:srgbClr val="000000"/>
                </a:solidFill>
              </a:rPr>
              <a:t> aznulqalid@um.edu.my</a:t>
            </a:r>
            <a:endParaRPr sz="2100" u="sng">
              <a:solidFill>
                <a:srgbClr val="000000"/>
              </a:solidFill>
            </a:endParaRPr>
          </a:p>
          <a:p>
            <a:pPr marL="0" marR="0" lvl="0" indent="0" algn="l" rtl="0">
              <a:lnSpc>
                <a:spcPct val="90000"/>
              </a:lnSpc>
              <a:spcBef>
                <a:spcPts val="800"/>
              </a:spcBef>
              <a:spcAft>
                <a:spcPts val="0"/>
              </a:spcAft>
              <a:buClr>
                <a:srgbClr val="000000"/>
              </a:buClr>
              <a:buSzPct val="108108"/>
              <a:buFont typeface="Arial"/>
              <a:buNone/>
            </a:pPr>
            <a:r>
              <a:rPr lang="en-SG" sz="2100" b="0" i="0" u="none" strike="noStrike" cap="none">
                <a:solidFill>
                  <a:srgbClr val="000000"/>
                </a:solidFill>
                <a:latin typeface="Arial"/>
                <a:ea typeface="Arial"/>
                <a:cs typeface="Arial"/>
                <a:sym typeface="Arial"/>
              </a:rPr>
              <a:t>Dept. of AI, Fac. of Computer Science and IT, University of Malaya</a:t>
            </a:r>
            <a:endParaRPr/>
          </a:p>
          <a:p>
            <a:pPr marL="0" marR="0" lvl="0" indent="0" algn="l" rtl="0">
              <a:lnSpc>
                <a:spcPct val="90000"/>
              </a:lnSpc>
              <a:spcBef>
                <a:spcPts val="800"/>
              </a:spcBef>
              <a:spcAft>
                <a:spcPts val="0"/>
              </a:spcAft>
              <a:buClr>
                <a:srgbClr val="000000"/>
              </a:buClr>
              <a:buSzPct val="108108"/>
              <a:buFont typeface="Arial"/>
              <a:buNone/>
            </a:pPr>
            <a:r>
              <a:rPr lang="en-SG" sz="2100" b="0" i="0" u="none" strike="noStrike" cap="none">
                <a:solidFill>
                  <a:srgbClr val="000000"/>
                </a:solidFill>
                <a:latin typeface="Arial"/>
                <a:ea typeface="Arial"/>
                <a:cs typeface="Arial"/>
                <a:sym typeface="Arial"/>
              </a:rPr>
              <a:t>Dept. of SE, Fac. of Computer Science and IT, Universiti Malaya</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10"/>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214" name="Google Shape;214;p10"/>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Machine Learning </a:t>
            </a:r>
            <a:endParaRPr/>
          </a:p>
        </p:txBody>
      </p:sp>
      <p:sp>
        <p:nvSpPr>
          <p:cNvPr id="215" name="Google Shape;215;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10</a:t>
            </a:fld>
            <a:endParaRPr/>
          </a:p>
        </p:txBody>
      </p:sp>
      <p:sp>
        <p:nvSpPr>
          <p:cNvPr id="216" name="Google Shape;216;p10"/>
          <p:cNvSpPr txBox="1"/>
          <p:nvPr/>
        </p:nvSpPr>
        <p:spPr>
          <a:xfrm>
            <a:off x="0" y="4933441"/>
            <a:ext cx="622935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https://medium.com/@yadavdeepika729/different-machine-learning-models-2387575e64cd</a:t>
            </a:r>
            <a:endParaRPr/>
          </a:p>
        </p:txBody>
      </p:sp>
      <p:sp>
        <p:nvSpPr>
          <p:cNvPr id="217" name="Google Shape;217;p10"/>
          <p:cNvSpPr txBox="1"/>
          <p:nvPr/>
        </p:nvSpPr>
        <p:spPr>
          <a:xfrm>
            <a:off x="7060753" y="1704511"/>
            <a:ext cx="1979720" cy="163121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SG" sz="2000" b="0" i="0" u="none" strike="noStrike" cap="none">
                <a:solidFill>
                  <a:srgbClr val="000000"/>
                </a:solidFill>
                <a:latin typeface="Arial"/>
                <a:ea typeface="Arial"/>
                <a:cs typeface="Arial"/>
                <a:sym typeface="Arial"/>
              </a:rPr>
              <a:t>Do not have label</a:t>
            </a:r>
            <a:endParaRPr/>
          </a:p>
          <a:p>
            <a:pPr marL="342900" marR="0" lvl="0" indent="-342900" algn="l" rtl="0">
              <a:lnSpc>
                <a:spcPct val="100000"/>
              </a:lnSpc>
              <a:spcBef>
                <a:spcPts val="0"/>
              </a:spcBef>
              <a:spcAft>
                <a:spcPts val="0"/>
              </a:spcAft>
              <a:buClr>
                <a:srgbClr val="000000"/>
              </a:buClr>
              <a:buSzPts val="2000"/>
              <a:buFont typeface="Arial"/>
              <a:buChar char="•"/>
            </a:pPr>
            <a:r>
              <a:rPr lang="en-SG" sz="2000" b="0" i="0" u="none" strike="noStrike" cap="none">
                <a:solidFill>
                  <a:srgbClr val="000000"/>
                </a:solidFill>
                <a:latin typeface="Arial"/>
                <a:ea typeface="Arial"/>
                <a:cs typeface="Arial"/>
                <a:sym typeface="Arial"/>
              </a:rPr>
              <a:t>Group similar data together</a:t>
            </a:r>
            <a:endParaRPr/>
          </a:p>
        </p:txBody>
      </p:sp>
      <p:pic>
        <p:nvPicPr>
          <p:cNvPr id="218" name="Google Shape;218;p10"/>
          <p:cNvPicPr preferRelativeResize="0"/>
          <p:nvPr/>
        </p:nvPicPr>
        <p:blipFill rotWithShape="1">
          <a:blip r:embed="rId4">
            <a:alphaModFix/>
          </a:blip>
          <a:srcRect/>
          <a:stretch/>
        </p:blipFill>
        <p:spPr>
          <a:xfrm>
            <a:off x="248575" y="1194552"/>
            <a:ext cx="6409677" cy="366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1"/>
          <p:cNvPicPr preferRelativeResize="0"/>
          <p:nvPr/>
        </p:nvPicPr>
        <p:blipFill rotWithShape="1">
          <a:blip r:embed="rId3">
            <a:alphaModFix/>
          </a:blip>
          <a:srcRect/>
          <a:stretch/>
        </p:blipFill>
        <p:spPr>
          <a:xfrm>
            <a:off x="1410322" y="996156"/>
            <a:ext cx="6076328" cy="3852489"/>
          </a:xfrm>
          <a:prstGeom prst="rect">
            <a:avLst/>
          </a:prstGeom>
          <a:noFill/>
          <a:ln>
            <a:noFill/>
          </a:ln>
        </p:spPr>
      </p:pic>
      <p:pic>
        <p:nvPicPr>
          <p:cNvPr id="224" name="Google Shape;224;p11"/>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225" name="Google Shape;225;p11"/>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Machine Learning </a:t>
            </a:r>
            <a:endParaRPr/>
          </a:p>
        </p:txBody>
      </p:sp>
      <p:sp>
        <p:nvSpPr>
          <p:cNvPr id="226" name="Google Shape;226;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11</a:t>
            </a:fld>
            <a:endParaRPr/>
          </a:p>
        </p:txBody>
      </p:sp>
      <p:sp>
        <p:nvSpPr>
          <p:cNvPr id="227" name="Google Shape;227;p11"/>
          <p:cNvSpPr txBox="1"/>
          <p:nvPr/>
        </p:nvSpPr>
        <p:spPr>
          <a:xfrm>
            <a:off x="0" y="4933441"/>
            <a:ext cx="622935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https://medium.com/@yadavdeepika729/different-machine-learning-models-2387575e64cd</a:t>
            </a:r>
            <a:endParaRPr/>
          </a:p>
        </p:txBody>
      </p:sp>
      <p:sp>
        <p:nvSpPr>
          <p:cNvPr id="228" name="Google Shape;228;p11"/>
          <p:cNvSpPr/>
          <p:nvPr/>
        </p:nvSpPr>
        <p:spPr>
          <a:xfrm>
            <a:off x="4640247" y="1185340"/>
            <a:ext cx="2568421" cy="2569914"/>
          </a:xfrm>
          <a:prstGeom prst="roundRect">
            <a:avLst>
              <a:gd name="adj" fmla="val 16667"/>
            </a:avLst>
          </a:prstGeom>
          <a:solidFill>
            <a:schemeClr val="accent5">
              <a:alpha val="29803"/>
            </a:schemeClr>
          </a:solidFill>
          <a:ln w="25400" cap="flat" cmpd="sng">
            <a:solidFill>
              <a:srgbClr val="4B37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12"/>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234" name="Google Shape;234;p12"/>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a:t>
            </a:r>
            <a:endParaRPr/>
          </a:p>
        </p:txBody>
      </p:sp>
      <p:sp>
        <p:nvSpPr>
          <p:cNvPr id="235" name="Google Shape;235;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12</a:t>
            </a:fld>
            <a:endParaRPr/>
          </a:p>
        </p:txBody>
      </p:sp>
      <p:pic>
        <p:nvPicPr>
          <p:cNvPr id="236" name="Google Shape;236;p12"/>
          <p:cNvPicPr preferRelativeResize="0"/>
          <p:nvPr/>
        </p:nvPicPr>
        <p:blipFill rotWithShape="1">
          <a:blip r:embed="rId4">
            <a:alphaModFix/>
          </a:blip>
          <a:srcRect t="52304" b="-4404"/>
          <a:stretch/>
        </p:blipFill>
        <p:spPr>
          <a:xfrm>
            <a:off x="456384" y="1208490"/>
            <a:ext cx="4730387" cy="1987556"/>
          </a:xfrm>
          <a:prstGeom prst="rect">
            <a:avLst/>
          </a:prstGeom>
          <a:noFill/>
          <a:ln>
            <a:noFill/>
          </a:ln>
        </p:spPr>
      </p:pic>
      <p:sp>
        <p:nvSpPr>
          <p:cNvPr id="237" name="Google Shape;237;p12"/>
          <p:cNvSpPr txBox="1"/>
          <p:nvPr/>
        </p:nvSpPr>
        <p:spPr>
          <a:xfrm>
            <a:off x="34019" y="4897278"/>
            <a:ext cx="45720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000" b="0" i="0" u="none" strike="noStrike" cap="none">
                <a:solidFill>
                  <a:srgbClr val="000000"/>
                </a:solidFill>
                <a:latin typeface="Arial"/>
                <a:ea typeface="Arial"/>
                <a:cs typeface="Arial"/>
                <a:sym typeface="Arial"/>
              </a:rPr>
              <a:t>https://www.springboard.com/blog/data-science/regression-vs-classification/</a:t>
            </a:r>
            <a:endParaRPr/>
          </a:p>
        </p:txBody>
      </p:sp>
      <p:sp>
        <p:nvSpPr>
          <p:cNvPr id="238" name="Google Shape;238;p12"/>
          <p:cNvSpPr txBox="1"/>
          <p:nvPr/>
        </p:nvSpPr>
        <p:spPr>
          <a:xfrm>
            <a:off x="696687" y="3524299"/>
            <a:ext cx="781866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2100" b="0" i="0" u="none" strike="noStrike" cap="none">
                <a:solidFill>
                  <a:srgbClr val="000000"/>
                </a:solidFill>
                <a:latin typeface="Arial"/>
                <a:ea typeface="Arial"/>
                <a:cs typeface="Arial"/>
                <a:sym typeface="Arial"/>
              </a:rPr>
              <a:t>Pause and think about some possible example on classification problem.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13"/>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244" name="Google Shape;244;p13"/>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a:t>
            </a:r>
            <a:endParaRPr/>
          </a:p>
        </p:txBody>
      </p:sp>
      <p:sp>
        <p:nvSpPr>
          <p:cNvPr id="245" name="Google Shape;24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13</a:t>
            </a:fld>
            <a:endParaRPr/>
          </a:p>
        </p:txBody>
      </p:sp>
      <p:sp>
        <p:nvSpPr>
          <p:cNvPr id="246" name="Google Shape;246;p13"/>
          <p:cNvSpPr txBox="1"/>
          <p:nvPr/>
        </p:nvSpPr>
        <p:spPr>
          <a:xfrm>
            <a:off x="628649" y="1523282"/>
            <a:ext cx="8168109" cy="20159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Char char="•"/>
            </a:pPr>
            <a:r>
              <a:rPr lang="en-SG" sz="2100" b="0" i="0" u="none" strike="noStrike" cap="none" dirty="0">
                <a:solidFill>
                  <a:srgbClr val="000000"/>
                </a:solidFill>
                <a:latin typeface="Arial"/>
                <a:ea typeface="Arial"/>
                <a:cs typeface="Arial"/>
                <a:sym typeface="Arial"/>
              </a:rPr>
              <a:t>Classification is used when the target attribute is a category </a:t>
            </a:r>
            <a:endParaRPr dirty="0"/>
          </a:p>
          <a:p>
            <a:pPr marL="0" marR="0" lvl="0" indent="0" algn="l" rtl="0">
              <a:lnSpc>
                <a:spcPct val="100000"/>
              </a:lnSpc>
              <a:spcBef>
                <a:spcPts val="1200"/>
              </a:spcBef>
              <a:spcAft>
                <a:spcPts val="0"/>
              </a:spcAft>
              <a:buClr>
                <a:srgbClr val="000000"/>
              </a:buClr>
              <a:buSzPts val="2100"/>
              <a:buFont typeface="Arial"/>
              <a:buChar char="•"/>
            </a:pPr>
            <a:r>
              <a:rPr lang="en-SG" sz="2100" b="0" i="0" u="none" strike="noStrike" cap="none" dirty="0">
                <a:solidFill>
                  <a:srgbClr val="000000"/>
                </a:solidFill>
                <a:latin typeface="Arial"/>
                <a:ea typeface="Arial"/>
                <a:cs typeface="Arial"/>
                <a:sym typeface="Arial"/>
              </a:rPr>
              <a:t>Model is built based on target attributes of historical data </a:t>
            </a:r>
            <a:endParaRPr dirty="0"/>
          </a:p>
          <a:p>
            <a:pPr marL="342900" marR="0" lvl="0" indent="-342900" algn="l" rtl="0">
              <a:lnSpc>
                <a:spcPct val="100000"/>
              </a:lnSpc>
              <a:spcBef>
                <a:spcPts val="1200"/>
              </a:spcBef>
              <a:spcAft>
                <a:spcPts val="0"/>
              </a:spcAft>
              <a:buClr>
                <a:srgbClr val="000000"/>
              </a:buClr>
              <a:buSzPts val="2100"/>
              <a:buFont typeface="Arial"/>
              <a:buChar char="•"/>
            </a:pPr>
            <a:r>
              <a:rPr lang="en-SG" sz="2100" b="0" i="0" u="none" strike="noStrike" cap="none" dirty="0">
                <a:solidFill>
                  <a:srgbClr val="000000"/>
                </a:solidFill>
                <a:latin typeface="Arial"/>
                <a:ea typeface="Arial"/>
                <a:cs typeface="Arial"/>
                <a:sym typeface="Arial"/>
              </a:rPr>
              <a:t>Examples:</a:t>
            </a:r>
            <a:br>
              <a:rPr lang="en-SG" sz="2100" b="0" i="0" u="none" strike="noStrike" cap="none" dirty="0">
                <a:solidFill>
                  <a:srgbClr val="000000"/>
                </a:solidFill>
                <a:latin typeface="Arial"/>
                <a:ea typeface="Arial"/>
                <a:cs typeface="Arial"/>
                <a:sym typeface="Arial"/>
              </a:rPr>
            </a:br>
            <a:r>
              <a:rPr lang="en-SG" sz="2100" b="0" i="0" u="none" strike="noStrike" cap="none" dirty="0">
                <a:solidFill>
                  <a:srgbClr val="000000"/>
                </a:solidFill>
                <a:latin typeface="Arial"/>
                <a:ea typeface="Arial"/>
                <a:cs typeface="Arial"/>
                <a:sym typeface="Arial"/>
              </a:rPr>
              <a:t>– Predicting churn</a:t>
            </a:r>
            <a:br>
              <a:rPr lang="en-SG" sz="2100" b="0" i="0" u="none" strike="noStrike" cap="none" dirty="0">
                <a:solidFill>
                  <a:srgbClr val="000000"/>
                </a:solidFill>
                <a:latin typeface="Arial"/>
                <a:ea typeface="Arial"/>
                <a:cs typeface="Arial"/>
                <a:sym typeface="Arial"/>
              </a:rPr>
            </a:br>
            <a:r>
              <a:rPr lang="en-SG" sz="2100" b="0" i="0" u="none" strike="noStrike" cap="none" dirty="0">
                <a:solidFill>
                  <a:srgbClr val="000000"/>
                </a:solidFill>
                <a:latin typeface="Arial"/>
                <a:ea typeface="Arial"/>
                <a:cs typeface="Arial"/>
                <a:sym typeface="Arial"/>
              </a:rPr>
              <a:t>– Predicting write-off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14"/>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252" name="Google Shape;252;p14"/>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Developing ML model</a:t>
            </a:r>
            <a:endParaRPr/>
          </a:p>
        </p:txBody>
      </p:sp>
      <p:sp>
        <p:nvSpPr>
          <p:cNvPr id="253" name="Google Shape;253;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14</a:t>
            </a:fld>
            <a:endParaRPr/>
          </a:p>
        </p:txBody>
      </p:sp>
      <p:pic>
        <p:nvPicPr>
          <p:cNvPr id="254" name="Google Shape;254;p14"/>
          <p:cNvPicPr preferRelativeResize="0"/>
          <p:nvPr/>
        </p:nvPicPr>
        <p:blipFill rotWithShape="1">
          <a:blip r:embed="rId4">
            <a:alphaModFix/>
          </a:blip>
          <a:srcRect/>
          <a:stretch/>
        </p:blipFill>
        <p:spPr>
          <a:xfrm>
            <a:off x="227197" y="1287902"/>
            <a:ext cx="8916803" cy="36163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15"/>
          <p:cNvPicPr preferRelativeResize="0"/>
          <p:nvPr/>
        </p:nvPicPr>
        <p:blipFill rotWithShape="1">
          <a:blip r:embed="rId3">
            <a:alphaModFix/>
          </a:blip>
          <a:srcRect t="52304" b="-4404"/>
          <a:stretch/>
        </p:blipFill>
        <p:spPr>
          <a:xfrm>
            <a:off x="2175190" y="1167677"/>
            <a:ext cx="3088602" cy="1297731"/>
          </a:xfrm>
          <a:prstGeom prst="rect">
            <a:avLst/>
          </a:prstGeom>
          <a:noFill/>
          <a:ln>
            <a:noFill/>
          </a:ln>
        </p:spPr>
      </p:pic>
      <p:graphicFrame>
        <p:nvGraphicFramePr>
          <p:cNvPr id="260" name="Google Shape;260;p15"/>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261" name="Google Shape;261;p15"/>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262" name="Google Shape;262;p15"/>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Developing ML model</a:t>
            </a:r>
            <a:endParaRPr/>
          </a:p>
        </p:txBody>
      </p:sp>
      <p:sp>
        <p:nvSpPr>
          <p:cNvPr id="263" name="Google Shape;263;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15</a:t>
            </a:fld>
            <a:endParaRPr/>
          </a:p>
        </p:txBody>
      </p:sp>
      <p:grpSp>
        <p:nvGrpSpPr>
          <p:cNvPr id="264" name="Google Shape;264;p15"/>
          <p:cNvGrpSpPr/>
          <p:nvPr/>
        </p:nvGrpSpPr>
        <p:grpSpPr>
          <a:xfrm>
            <a:off x="547999" y="1210361"/>
            <a:ext cx="1570187" cy="3828930"/>
            <a:chOff x="778094" y="1871"/>
            <a:chExt cx="1570187" cy="3828930"/>
          </a:xfrm>
        </p:grpSpPr>
        <p:sp>
          <p:nvSpPr>
            <p:cNvPr id="265" name="Google Shape;265;p15"/>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Data Preparation </a:t>
              </a:r>
              <a:endParaRPr/>
            </a:p>
          </p:txBody>
        </p:sp>
        <p:sp>
          <p:nvSpPr>
            <p:cNvPr id="267" name="Google Shape;267;p15"/>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69" name="Google Shape;269;p15"/>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271" name="Google Shape;271;p15"/>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73" name="Google Shape;273;p15"/>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275" name="Google Shape;275;p15"/>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77" name="Google Shape;277;p15"/>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16"/>
          <p:cNvPicPr preferRelativeResize="0"/>
          <p:nvPr/>
        </p:nvPicPr>
        <p:blipFill rotWithShape="1">
          <a:blip r:embed="rId3">
            <a:alphaModFix/>
          </a:blip>
          <a:srcRect t="52304" b="-4404"/>
          <a:stretch/>
        </p:blipFill>
        <p:spPr>
          <a:xfrm>
            <a:off x="2175190" y="1167677"/>
            <a:ext cx="2876206" cy="1208489"/>
          </a:xfrm>
          <a:prstGeom prst="rect">
            <a:avLst/>
          </a:prstGeom>
          <a:noFill/>
          <a:ln>
            <a:noFill/>
          </a:ln>
        </p:spPr>
      </p:pic>
      <p:graphicFrame>
        <p:nvGraphicFramePr>
          <p:cNvPr id="284" name="Google Shape;284;p16"/>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285" name="Google Shape;285;p16"/>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286" name="Google Shape;286;p16"/>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Developing ML model</a:t>
            </a:r>
            <a:endParaRPr/>
          </a:p>
        </p:txBody>
      </p:sp>
      <p:sp>
        <p:nvSpPr>
          <p:cNvPr id="287" name="Google Shape;287;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16</a:t>
            </a:fld>
            <a:endParaRPr/>
          </a:p>
        </p:txBody>
      </p:sp>
      <p:grpSp>
        <p:nvGrpSpPr>
          <p:cNvPr id="288" name="Google Shape;288;p16"/>
          <p:cNvGrpSpPr/>
          <p:nvPr/>
        </p:nvGrpSpPr>
        <p:grpSpPr>
          <a:xfrm>
            <a:off x="547999" y="1210361"/>
            <a:ext cx="1570187" cy="3828930"/>
            <a:chOff x="778094" y="1871"/>
            <a:chExt cx="1570187" cy="3828930"/>
          </a:xfrm>
        </p:grpSpPr>
        <p:sp>
          <p:nvSpPr>
            <p:cNvPr id="289" name="Google Shape;289;p16"/>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291" name="Google Shape;291;p16"/>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93" name="Google Shape;293;p16"/>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Data Splitting (Train/Test)</a:t>
              </a:r>
              <a:endParaRPr/>
            </a:p>
          </p:txBody>
        </p:sp>
        <p:sp>
          <p:nvSpPr>
            <p:cNvPr id="295" name="Google Shape;295;p16"/>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97" name="Google Shape;297;p16"/>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299" name="Google Shape;299;p16"/>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01" name="Google Shape;301;p16"/>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sp>
        <p:nvSpPr>
          <p:cNvPr id="303" name="Google Shape;303;p16"/>
          <p:cNvSpPr/>
          <p:nvPr/>
        </p:nvSpPr>
        <p:spPr>
          <a:xfrm>
            <a:off x="2663300" y="2767335"/>
            <a:ext cx="6275607" cy="1363260"/>
          </a:xfrm>
          <a:prstGeom prst="roundRect">
            <a:avLst>
              <a:gd name="adj" fmla="val 16667"/>
            </a:avLst>
          </a:prstGeom>
          <a:solidFill>
            <a:schemeClr val="accent6">
              <a:alpha val="26666"/>
            </a:scheme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04" name="Google Shape;304;p16"/>
          <p:cNvSpPr/>
          <p:nvPr/>
        </p:nvSpPr>
        <p:spPr>
          <a:xfrm>
            <a:off x="2663300" y="4136374"/>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05" name="Google Shape;305;p16"/>
          <p:cNvSpPr txBox="1"/>
          <p:nvPr/>
        </p:nvSpPr>
        <p:spPr>
          <a:xfrm>
            <a:off x="2557702" y="302267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70%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Training</a:t>
            </a:r>
            <a:endParaRPr/>
          </a:p>
        </p:txBody>
      </p:sp>
      <p:sp>
        <p:nvSpPr>
          <p:cNvPr id="306" name="Google Shape;306;p16"/>
          <p:cNvSpPr txBox="1"/>
          <p:nvPr/>
        </p:nvSpPr>
        <p:spPr>
          <a:xfrm>
            <a:off x="2663301" y="4215531"/>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30%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Test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17"/>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312" name="Google Shape;312;p17"/>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Developing ML model</a:t>
            </a:r>
            <a:endParaRPr b="1">
              <a:solidFill>
                <a:srgbClr val="FFFFFF"/>
              </a:solidFill>
            </a:endParaRPr>
          </a:p>
        </p:txBody>
      </p:sp>
      <p:sp>
        <p:nvSpPr>
          <p:cNvPr id="313" name="Google Shape;313;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17</a:t>
            </a:fld>
            <a:endParaRPr/>
          </a:p>
        </p:txBody>
      </p:sp>
      <p:grpSp>
        <p:nvGrpSpPr>
          <p:cNvPr id="314" name="Google Shape;314;p17"/>
          <p:cNvGrpSpPr/>
          <p:nvPr/>
        </p:nvGrpSpPr>
        <p:grpSpPr>
          <a:xfrm>
            <a:off x="549719" y="1210361"/>
            <a:ext cx="1570187" cy="3828930"/>
            <a:chOff x="778094" y="1871"/>
            <a:chExt cx="1570187" cy="3828930"/>
          </a:xfrm>
        </p:grpSpPr>
        <p:sp>
          <p:nvSpPr>
            <p:cNvPr id="315" name="Google Shape;315;p17"/>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317" name="Google Shape;317;p17"/>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19" name="Google Shape;319;p17"/>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321" name="Google Shape;321;p17"/>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23" name="Google Shape;323;p17"/>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Training</a:t>
              </a:r>
              <a:endParaRPr sz="1800" b="0" i="0" u="none" strike="noStrike" cap="none">
                <a:solidFill>
                  <a:schemeClr val="dk1"/>
                </a:solidFill>
                <a:latin typeface="Arial"/>
                <a:ea typeface="Arial"/>
                <a:cs typeface="Arial"/>
                <a:sym typeface="Arial"/>
              </a:endParaRPr>
            </a:p>
          </p:txBody>
        </p:sp>
        <p:sp>
          <p:nvSpPr>
            <p:cNvPr id="325" name="Google Shape;325;p17"/>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27" name="Google Shape;327;p17"/>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graphicFrame>
        <p:nvGraphicFramePr>
          <p:cNvPr id="329" name="Google Shape;329;p17"/>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5"/>
                  </a:ext>
                </a:extLst>
              </a:tr>
            </a:tbl>
          </a:graphicData>
        </a:graphic>
      </p:graphicFrame>
      <p:sp>
        <p:nvSpPr>
          <p:cNvPr id="330" name="Google Shape;330;p17"/>
          <p:cNvSpPr/>
          <p:nvPr/>
        </p:nvSpPr>
        <p:spPr>
          <a:xfrm>
            <a:off x="2663300" y="2767335"/>
            <a:ext cx="6275607" cy="1363260"/>
          </a:xfrm>
          <a:prstGeom prst="roundRect">
            <a:avLst>
              <a:gd name="adj" fmla="val 16667"/>
            </a:avLst>
          </a:prstGeom>
          <a:solidFill>
            <a:schemeClr val="accent6">
              <a:alpha val="26666"/>
            </a:scheme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31" name="Google Shape;331;p17"/>
          <p:cNvSpPr txBox="1"/>
          <p:nvPr/>
        </p:nvSpPr>
        <p:spPr>
          <a:xfrm>
            <a:off x="2557702" y="3022676"/>
            <a:ext cx="12037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70% </a:t>
            </a:r>
            <a:endParaRPr/>
          </a:p>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Training</a:t>
            </a:r>
            <a:endParaRPr/>
          </a:p>
        </p:txBody>
      </p:sp>
      <p:sp>
        <p:nvSpPr>
          <p:cNvPr id="332" name="Google Shape;332;p17"/>
          <p:cNvSpPr txBox="1"/>
          <p:nvPr/>
        </p:nvSpPr>
        <p:spPr>
          <a:xfrm>
            <a:off x="2557702" y="1400586"/>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Use only training data to train the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18"/>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338" name="Google Shape;338;p18"/>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Developing ML model</a:t>
            </a:r>
            <a:endParaRPr b="1">
              <a:solidFill>
                <a:srgbClr val="FFFFFF"/>
              </a:solidFill>
            </a:endParaRPr>
          </a:p>
        </p:txBody>
      </p:sp>
      <p:sp>
        <p:nvSpPr>
          <p:cNvPr id="339" name="Google Shape;339;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18</a:t>
            </a:fld>
            <a:endParaRPr/>
          </a:p>
        </p:txBody>
      </p:sp>
      <p:grpSp>
        <p:nvGrpSpPr>
          <p:cNvPr id="340" name="Google Shape;340;p18"/>
          <p:cNvGrpSpPr/>
          <p:nvPr/>
        </p:nvGrpSpPr>
        <p:grpSpPr>
          <a:xfrm>
            <a:off x="549719" y="1210361"/>
            <a:ext cx="1570187" cy="3828930"/>
            <a:chOff x="778094" y="1871"/>
            <a:chExt cx="1570187" cy="3828930"/>
          </a:xfrm>
        </p:grpSpPr>
        <p:sp>
          <p:nvSpPr>
            <p:cNvPr id="341" name="Google Shape;341;p18"/>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343" name="Google Shape;343;p18"/>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45" name="Google Shape;345;p18"/>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347" name="Google Shape;347;p18"/>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49" name="Google Shape;349;p18"/>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Training</a:t>
              </a:r>
              <a:endParaRPr sz="1800" b="0" i="0" u="none" strike="noStrike" cap="none">
                <a:solidFill>
                  <a:schemeClr val="dk1"/>
                </a:solidFill>
                <a:latin typeface="Arial"/>
                <a:ea typeface="Arial"/>
                <a:cs typeface="Arial"/>
                <a:sym typeface="Arial"/>
              </a:endParaRPr>
            </a:p>
          </p:txBody>
        </p:sp>
        <p:sp>
          <p:nvSpPr>
            <p:cNvPr id="351" name="Google Shape;351;p18"/>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53" name="Google Shape;353;p18"/>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pic>
        <p:nvPicPr>
          <p:cNvPr id="355" name="Google Shape;355;p18"/>
          <p:cNvPicPr preferRelativeResize="0"/>
          <p:nvPr/>
        </p:nvPicPr>
        <p:blipFill rotWithShape="1">
          <a:blip r:embed="rId4">
            <a:alphaModFix/>
          </a:blip>
          <a:srcRect l="10957" t="23045" r="15604" b="4294"/>
          <a:stretch/>
        </p:blipFill>
        <p:spPr>
          <a:xfrm>
            <a:off x="3088760" y="1406244"/>
            <a:ext cx="5486400" cy="3737256"/>
          </a:xfrm>
          <a:prstGeom prst="rect">
            <a:avLst/>
          </a:prstGeom>
          <a:noFill/>
          <a:ln>
            <a:noFill/>
          </a:ln>
        </p:spPr>
      </p:pic>
      <p:sp>
        <p:nvSpPr>
          <p:cNvPr id="356" name="Google Shape;356;p18"/>
          <p:cNvSpPr txBox="1"/>
          <p:nvPr/>
        </p:nvSpPr>
        <p:spPr>
          <a:xfrm>
            <a:off x="2488254" y="1280757"/>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Example of decision tree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19"/>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362" name="Google Shape;362;p19"/>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Classifiers Evaluation Metrics </a:t>
            </a:r>
            <a:endParaRPr/>
          </a:p>
        </p:txBody>
      </p:sp>
      <p:sp>
        <p:nvSpPr>
          <p:cNvPr id="363" name="Google Shape;363;p19"/>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https://en.wikipedia.org/wiki/Confusion_matrix</a:t>
            </a:r>
            <a:endParaRPr/>
          </a:p>
        </p:txBody>
      </p:sp>
      <p:grpSp>
        <p:nvGrpSpPr>
          <p:cNvPr id="364" name="Google Shape;364;p19"/>
          <p:cNvGrpSpPr/>
          <p:nvPr/>
        </p:nvGrpSpPr>
        <p:grpSpPr>
          <a:xfrm>
            <a:off x="632572" y="1210303"/>
            <a:ext cx="1562195" cy="3710478"/>
            <a:chOff x="860947" y="1813"/>
            <a:chExt cx="1562195" cy="3710478"/>
          </a:xfrm>
        </p:grpSpPr>
        <p:sp>
          <p:nvSpPr>
            <p:cNvPr id="365" name="Google Shape;365;p19"/>
            <p:cNvSpPr/>
            <p:nvPr/>
          </p:nvSpPr>
          <p:spPr>
            <a:xfrm>
              <a:off x="860947" y="1813"/>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txBox="1"/>
            <p:nvPr/>
          </p:nvSpPr>
          <p:spPr>
            <a:xfrm>
              <a:off x="880706" y="21572"/>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367" name="Google Shape;367;p19"/>
            <p:cNvSpPr/>
            <p:nvPr/>
          </p:nvSpPr>
          <p:spPr>
            <a:xfrm rot="5400000">
              <a:off x="1515551" y="693311"/>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txBox="1"/>
            <p:nvPr/>
          </p:nvSpPr>
          <p:spPr>
            <a:xfrm>
              <a:off x="1550970" y="718609"/>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69" name="Google Shape;369;p19"/>
            <p:cNvSpPr/>
            <p:nvPr/>
          </p:nvSpPr>
          <p:spPr>
            <a:xfrm>
              <a:off x="860947" y="1013762"/>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txBox="1"/>
            <p:nvPr/>
          </p:nvSpPr>
          <p:spPr>
            <a:xfrm>
              <a:off x="880706" y="1033521"/>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371" name="Google Shape;371;p19"/>
            <p:cNvSpPr/>
            <p:nvPr/>
          </p:nvSpPr>
          <p:spPr>
            <a:xfrm rot="5400000">
              <a:off x="1515551" y="1705260"/>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txBox="1"/>
            <p:nvPr/>
          </p:nvSpPr>
          <p:spPr>
            <a:xfrm>
              <a:off x="1550970" y="1730558"/>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73" name="Google Shape;373;p19"/>
            <p:cNvSpPr/>
            <p:nvPr/>
          </p:nvSpPr>
          <p:spPr>
            <a:xfrm>
              <a:off x="860947" y="2025711"/>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txBox="1"/>
            <p:nvPr/>
          </p:nvSpPr>
          <p:spPr>
            <a:xfrm>
              <a:off x="880706" y="2045470"/>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375" name="Google Shape;375;p19"/>
            <p:cNvSpPr/>
            <p:nvPr/>
          </p:nvSpPr>
          <p:spPr>
            <a:xfrm rot="5400000">
              <a:off x="1515551" y="2717209"/>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txBox="1"/>
            <p:nvPr/>
          </p:nvSpPr>
          <p:spPr>
            <a:xfrm>
              <a:off x="1550970" y="2742507"/>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77" name="Google Shape;377;p19"/>
            <p:cNvSpPr/>
            <p:nvPr/>
          </p:nvSpPr>
          <p:spPr>
            <a:xfrm>
              <a:off x="860947" y="3037659"/>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txBox="1"/>
            <p:nvPr/>
          </p:nvSpPr>
          <p:spPr>
            <a:xfrm>
              <a:off x="880706" y="3057418"/>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Evaluation </a:t>
              </a:r>
              <a:endParaRPr/>
            </a:p>
          </p:txBody>
        </p:sp>
      </p:grpSp>
      <p:graphicFrame>
        <p:nvGraphicFramePr>
          <p:cNvPr id="379" name="Google Shape;379;p19"/>
          <p:cNvGraphicFramePr/>
          <p:nvPr/>
        </p:nvGraphicFramePr>
        <p:xfrm>
          <a:off x="3408201" y="2141341"/>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Cold</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Cold</a:t>
                      </a:r>
                      <a:endParaRPr dirty="0"/>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Cold</a:t>
                      </a:r>
                      <a:endParaRPr dirty="0"/>
                    </a:p>
                  </a:txBody>
                  <a:tcPr marL="91450" marR="91450" marT="45725" marB="45725"/>
                </a:tc>
                <a:extLst>
                  <a:ext uri="{0D108BD9-81ED-4DB2-BD59-A6C34878D82A}">
                    <a16:rowId xmlns:a16="http://schemas.microsoft.com/office/drawing/2014/main" val="10005"/>
                  </a:ext>
                </a:extLst>
              </a:tr>
            </a:tbl>
          </a:graphicData>
        </a:graphic>
      </p:graphicFrame>
      <p:sp>
        <p:nvSpPr>
          <p:cNvPr id="380" name="Google Shape;380;p19"/>
          <p:cNvSpPr txBox="1">
            <a:spLocks noGrp="1"/>
          </p:cNvSpPr>
          <p:nvPr>
            <p:ph type="sldNum" idx="12"/>
          </p:nvPr>
        </p:nvSpPr>
        <p:spPr>
          <a:xfrm>
            <a:off x="6457950" y="4502018"/>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19</a:t>
            </a:fld>
            <a:endParaRPr/>
          </a:p>
        </p:txBody>
      </p:sp>
      <p:sp>
        <p:nvSpPr>
          <p:cNvPr id="381" name="Google Shape;381;p19"/>
          <p:cNvSpPr/>
          <p:nvPr/>
        </p:nvSpPr>
        <p:spPr>
          <a:xfrm>
            <a:off x="2663300" y="3871129"/>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82" name="Google Shape;382;p19"/>
          <p:cNvSpPr txBox="1"/>
          <p:nvPr/>
        </p:nvSpPr>
        <p:spPr>
          <a:xfrm>
            <a:off x="2663301" y="395028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30%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Test</a:t>
            </a:r>
            <a:endParaRPr/>
          </a:p>
        </p:txBody>
      </p:sp>
      <p:sp>
        <p:nvSpPr>
          <p:cNvPr id="383" name="Google Shape;383;p19"/>
          <p:cNvSpPr txBox="1"/>
          <p:nvPr/>
        </p:nvSpPr>
        <p:spPr>
          <a:xfrm>
            <a:off x="2557702" y="1400586"/>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Use only testing data to evaluate the model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2"/>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85" name="Google Shape;85;p2"/>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Outline</a:t>
            </a:r>
            <a:endParaRPr/>
          </a:p>
        </p:txBody>
      </p:sp>
      <p:sp>
        <p:nvSpPr>
          <p:cNvPr id="86" name="Google Shape;86;p2"/>
          <p:cNvSpPr txBox="1">
            <a:spLocks noGrp="1"/>
          </p:cNvSpPr>
          <p:nvPr>
            <p:ph type="body" idx="1"/>
          </p:nvPr>
        </p:nvSpPr>
        <p:spPr>
          <a:xfrm>
            <a:off x="632975" y="1418977"/>
            <a:ext cx="8074798" cy="2407299"/>
          </a:xfrm>
          <a:prstGeom prst="rect">
            <a:avLst/>
          </a:prstGeom>
          <a:noFill/>
          <a:ln>
            <a:noFill/>
          </a:ln>
        </p:spPr>
        <p:txBody>
          <a:bodyPr spcFirstLastPara="1" wrap="square" lIns="68575" tIns="34275" rIns="68575" bIns="34275" anchor="ctr" anchorCtr="0">
            <a:normAutofit/>
          </a:bodyPr>
          <a:lstStyle/>
          <a:p>
            <a:pPr marL="428625" lvl="0" indent="-428625" algn="l" rtl="0">
              <a:lnSpc>
                <a:spcPct val="90000"/>
              </a:lnSpc>
              <a:spcBef>
                <a:spcPts val="800"/>
              </a:spcBef>
              <a:spcAft>
                <a:spcPts val="0"/>
              </a:spcAft>
              <a:buSzPts val="1400"/>
              <a:buFont typeface="Arial"/>
              <a:buAutoNum type="romanUcPeriod"/>
            </a:pPr>
            <a:r>
              <a:rPr lang="en-SG">
                <a:latin typeface="Arial"/>
                <a:ea typeface="Arial"/>
                <a:cs typeface="Arial"/>
                <a:sym typeface="Arial"/>
              </a:rPr>
              <a:t>Overview and History</a:t>
            </a:r>
            <a:endParaRPr/>
          </a:p>
          <a:p>
            <a:pPr marL="428625" lvl="0" indent="-428625" algn="l" rtl="0">
              <a:lnSpc>
                <a:spcPct val="90000"/>
              </a:lnSpc>
              <a:spcBef>
                <a:spcPts val="800"/>
              </a:spcBef>
              <a:spcAft>
                <a:spcPts val="0"/>
              </a:spcAft>
              <a:buSzPts val="1400"/>
              <a:buFont typeface="Arial"/>
              <a:buAutoNum type="romanUcPeriod"/>
            </a:pPr>
            <a:r>
              <a:rPr lang="en-SG" b="0" i="0" u="none" strike="noStrike">
                <a:latin typeface="Arial"/>
                <a:ea typeface="Arial"/>
                <a:cs typeface="Arial"/>
                <a:sym typeface="Arial"/>
              </a:rPr>
              <a:t>Data Terminology</a:t>
            </a:r>
            <a:endParaRPr/>
          </a:p>
          <a:p>
            <a:pPr marL="428625" lvl="0" indent="-428625" algn="l" rtl="0">
              <a:lnSpc>
                <a:spcPct val="90000"/>
              </a:lnSpc>
              <a:spcBef>
                <a:spcPts val="800"/>
              </a:spcBef>
              <a:spcAft>
                <a:spcPts val="0"/>
              </a:spcAft>
              <a:buSzPts val="1400"/>
              <a:buFont typeface="Arial"/>
              <a:buAutoNum type="romanUcPeriod"/>
            </a:pPr>
            <a:r>
              <a:rPr lang="en-SG">
                <a:latin typeface="Arial"/>
                <a:ea typeface="Arial"/>
                <a:cs typeface="Arial"/>
                <a:sym typeface="Arial"/>
              </a:rPr>
              <a:t>Classification </a:t>
            </a:r>
            <a:endParaRPr b="0" i="0" u="none" strike="noStrike">
              <a:latin typeface="Arial"/>
              <a:ea typeface="Arial"/>
              <a:cs typeface="Arial"/>
              <a:sym typeface="Arial"/>
            </a:endParaRPr>
          </a:p>
          <a:p>
            <a:pPr marL="428625" lvl="0" indent="-428625" algn="l" rtl="0">
              <a:lnSpc>
                <a:spcPct val="90000"/>
              </a:lnSpc>
              <a:spcBef>
                <a:spcPts val="800"/>
              </a:spcBef>
              <a:spcAft>
                <a:spcPts val="0"/>
              </a:spcAft>
              <a:buSzPts val="1400"/>
              <a:buFont typeface="Arial"/>
              <a:buAutoNum type="romanUcPeriod"/>
            </a:pPr>
            <a:r>
              <a:rPr lang="en-SG">
                <a:latin typeface="Arial"/>
                <a:ea typeface="Arial"/>
                <a:cs typeface="Arial"/>
                <a:sym typeface="Arial"/>
              </a:rPr>
              <a:t>Regression</a:t>
            </a:r>
            <a:endParaRPr/>
          </a:p>
          <a:p>
            <a:pPr marL="428625" lvl="0" indent="-428625" algn="l" rtl="0">
              <a:lnSpc>
                <a:spcPct val="90000"/>
              </a:lnSpc>
              <a:spcBef>
                <a:spcPts val="800"/>
              </a:spcBef>
              <a:spcAft>
                <a:spcPts val="0"/>
              </a:spcAft>
              <a:buSzPts val="1400"/>
              <a:buFont typeface="Arial"/>
              <a:buAutoNum type="romanUcPeriod"/>
            </a:pPr>
            <a:r>
              <a:rPr lang="en-SG">
                <a:latin typeface="Arial"/>
                <a:ea typeface="Arial"/>
                <a:cs typeface="Arial"/>
                <a:sym typeface="Arial"/>
              </a:rPr>
              <a:t>Hand-on coding (Lab)</a:t>
            </a:r>
            <a:endParaRPr b="0" i="0" u="none" strike="noStrike">
              <a:latin typeface="Arial"/>
              <a:ea typeface="Arial"/>
              <a:cs typeface="Arial"/>
              <a:sym typeface="Arial"/>
            </a:endParaRPr>
          </a:p>
        </p:txBody>
      </p:sp>
      <p:sp>
        <p:nvSpPr>
          <p:cNvPr id="87" name="Google Shape;87;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20"/>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389" name="Google Shape;389;p20"/>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Classifiers Evaluation Metrics </a:t>
            </a:r>
            <a:endParaRPr/>
          </a:p>
        </p:txBody>
      </p:sp>
      <p:sp>
        <p:nvSpPr>
          <p:cNvPr id="390" name="Google Shape;390;p20"/>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https://en.wikipedia.org/wiki/Confusion_matrix</a:t>
            </a:r>
            <a:endParaRPr/>
          </a:p>
        </p:txBody>
      </p:sp>
      <p:grpSp>
        <p:nvGrpSpPr>
          <p:cNvPr id="391" name="Google Shape;391;p20"/>
          <p:cNvGrpSpPr/>
          <p:nvPr/>
        </p:nvGrpSpPr>
        <p:grpSpPr>
          <a:xfrm>
            <a:off x="632572" y="1210303"/>
            <a:ext cx="1562195" cy="3710478"/>
            <a:chOff x="860947" y="1813"/>
            <a:chExt cx="1562195" cy="3710478"/>
          </a:xfrm>
        </p:grpSpPr>
        <p:sp>
          <p:nvSpPr>
            <p:cNvPr id="392" name="Google Shape;392;p20"/>
            <p:cNvSpPr/>
            <p:nvPr/>
          </p:nvSpPr>
          <p:spPr>
            <a:xfrm>
              <a:off x="860947" y="1813"/>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txBox="1"/>
            <p:nvPr/>
          </p:nvSpPr>
          <p:spPr>
            <a:xfrm>
              <a:off x="880706" y="21572"/>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394" name="Google Shape;394;p20"/>
            <p:cNvSpPr/>
            <p:nvPr/>
          </p:nvSpPr>
          <p:spPr>
            <a:xfrm rot="5400000">
              <a:off x="1515551" y="693311"/>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txBox="1"/>
            <p:nvPr/>
          </p:nvSpPr>
          <p:spPr>
            <a:xfrm>
              <a:off x="1550970" y="718609"/>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96" name="Google Shape;396;p20"/>
            <p:cNvSpPr/>
            <p:nvPr/>
          </p:nvSpPr>
          <p:spPr>
            <a:xfrm>
              <a:off x="860947" y="1013762"/>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txBox="1"/>
            <p:nvPr/>
          </p:nvSpPr>
          <p:spPr>
            <a:xfrm>
              <a:off x="880706" y="1033521"/>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398" name="Google Shape;398;p20"/>
            <p:cNvSpPr/>
            <p:nvPr/>
          </p:nvSpPr>
          <p:spPr>
            <a:xfrm rot="5400000">
              <a:off x="1515551" y="1705260"/>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txBox="1"/>
            <p:nvPr/>
          </p:nvSpPr>
          <p:spPr>
            <a:xfrm>
              <a:off x="1550970" y="1730558"/>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400" name="Google Shape;400;p20"/>
            <p:cNvSpPr/>
            <p:nvPr/>
          </p:nvSpPr>
          <p:spPr>
            <a:xfrm>
              <a:off x="860947" y="2025711"/>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txBox="1"/>
            <p:nvPr/>
          </p:nvSpPr>
          <p:spPr>
            <a:xfrm>
              <a:off x="880706" y="2045470"/>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402" name="Google Shape;402;p20"/>
            <p:cNvSpPr/>
            <p:nvPr/>
          </p:nvSpPr>
          <p:spPr>
            <a:xfrm rot="5400000">
              <a:off x="1515551" y="2717209"/>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txBox="1"/>
            <p:nvPr/>
          </p:nvSpPr>
          <p:spPr>
            <a:xfrm>
              <a:off x="1550970" y="2742507"/>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404" name="Google Shape;404;p20"/>
            <p:cNvSpPr/>
            <p:nvPr/>
          </p:nvSpPr>
          <p:spPr>
            <a:xfrm>
              <a:off x="860947" y="3037659"/>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txBox="1"/>
            <p:nvPr/>
          </p:nvSpPr>
          <p:spPr>
            <a:xfrm>
              <a:off x="880706" y="3057418"/>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Evaluation </a:t>
              </a:r>
              <a:endParaRPr/>
            </a:p>
          </p:txBody>
        </p:sp>
      </p:grpSp>
      <p:graphicFrame>
        <p:nvGraphicFramePr>
          <p:cNvPr id="406" name="Google Shape;406;p20"/>
          <p:cNvGraphicFramePr/>
          <p:nvPr/>
        </p:nvGraphicFramePr>
        <p:xfrm>
          <a:off x="3408201" y="2141341"/>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5"/>
                  </a:ext>
                </a:extLst>
              </a:tr>
            </a:tbl>
          </a:graphicData>
        </a:graphic>
      </p:graphicFrame>
      <p:sp>
        <p:nvSpPr>
          <p:cNvPr id="407" name="Google Shape;407;p20"/>
          <p:cNvSpPr txBox="1">
            <a:spLocks noGrp="1"/>
          </p:cNvSpPr>
          <p:nvPr>
            <p:ph type="sldNum" idx="12"/>
          </p:nvPr>
        </p:nvSpPr>
        <p:spPr>
          <a:xfrm>
            <a:off x="6457950" y="4502018"/>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20</a:t>
            </a:fld>
            <a:endParaRPr/>
          </a:p>
        </p:txBody>
      </p:sp>
      <p:sp>
        <p:nvSpPr>
          <p:cNvPr id="408" name="Google Shape;408;p20"/>
          <p:cNvSpPr/>
          <p:nvPr/>
        </p:nvSpPr>
        <p:spPr>
          <a:xfrm>
            <a:off x="2663300" y="3871129"/>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09" name="Google Shape;409;p20"/>
          <p:cNvSpPr txBox="1"/>
          <p:nvPr/>
        </p:nvSpPr>
        <p:spPr>
          <a:xfrm>
            <a:off x="2663301" y="395028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30%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Test</a:t>
            </a:r>
            <a:endParaRPr/>
          </a:p>
        </p:txBody>
      </p:sp>
      <p:sp>
        <p:nvSpPr>
          <p:cNvPr id="410" name="Google Shape;410;p20"/>
          <p:cNvSpPr txBox="1"/>
          <p:nvPr/>
        </p:nvSpPr>
        <p:spPr>
          <a:xfrm>
            <a:off x="2663300" y="1306635"/>
            <a:ext cx="595764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2000" b="0" i="0" u="none" strike="noStrike" cap="none" dirty="0">
                <a:solidFill>
                  <a:srgbClr val="000000"/>
                </a:solidFill>
                <a:latin typeface="Arial"/>
                <a:ea typeface="Arial"/>
                <a:cs typeface="Arial"/>
                <a:sym typeface="Arial"/>
              </a:rPr>
              <a:t>A perfect model should predict all testing data correctly </a:t>
            </a:r>
            <a:r>
              <a:rPr lang="en-SG" sz="2000" b="0" i="0" u="none" strike="noStrike" cap="none" dirty="0">
                <a:solidFill>
                  <a:srgbClr val="000000"/>
                </a:solidFill>
                <a:latin typeface="Arial"/>
                <a:ea typeface="Arial"/>
                <a:cs typeface="Arial"/>
                <a:sym typeface="Wingdings" panose="05000000000000000000" pitchFamily="2" charset="2"/>
              </a:rPr>
              <a:t></a:t>
            </a:r>
            <a:r>
              <a:rPr lang="en-SG" sz="2000" b="0" i="0" u="none" strike="noStrike" cap="none" dirty="0">
                <a:solidFill>
                  <a:srgbClr val="000000"/>
                </a:solidFill>
                <a:latin typeface="Arial"/>
                <a:ea typeface="Arial"/>
                <a:cs typeface="Arial"/>
                <a:sym typeface="Arial"/>
              </a:rPr>
              <a:t> </a:t>
            </a:r>
            <a:r>
              <a:rPr lang="en-SG" sz="2000" b="1" i="0" u="none" strike="noStrike" cap="none" dirty="0">
                <a:solidFill>
                  <a:srgbClr val="FF0000"/>
                </a:solidFill>
                <a:latin typeface="Arial"/>
                <a:ea typeface="Arial"/>
                <a:cs typeface="Arial"/>
                <a:sym typeface="Arial"/>
              </a:rPr>
              <a:t>Accuracy</a:t>
            </a:r>
            <a:r>
              <a:rPr lang="en-SG" sz="2000" b="0" i="0" u="none" strike="noStrike" cap="none" dirty="0">
                <a:solidFill>
                  <a:srgbClr val="000000"/>
                </a:solidFill>
                <a:latin typeface="Arial"/>
                <a:ea typeface="Arial"/>
                <a:cs typeface="Arial"/>
                <a:sym typeface="Arial"/>
              </a:rPr>
              <a:t> = 100%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21"/>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416" name="Google Shape;416;p21"/>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Classifiers Evaluation Metrics </a:t>
            </a:r>
            <a:endParaRPr/>
          </a:p>
        </p:txBody>
      </p:sp>
      <p:sp>
        <p:nvSpPr>
          <p:cNvPr id="417" name="Google Shape;417;p21"/>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https://en.wikipedia.org/wiki/Confusion_matrix</a:t>
            </a:r>
            <a:endParaRPr/>
          </a:p>
        </p:txBody>
      </p:sp>
      <p:grpSp>
        <p:nvGrpSpPr>
          <p:cNvPr id="418" name="Google Shape;418;p21"/>
          <p:cNvGrpSpPr/>
          <p:nvPr/>
        </p:nvGrpSpPr>
        <p:grpSpPr>
          <a:xfrm>
            <a:off x="605825" y="1210227"/>
            <a:ext cx="1457975" cy="3555297"/>
            <a:chOff x="834200" y="1737"/>
            <a:chExt cx="1457975" cy="3555297"/>
          </a:xfrm>
        </p:grpSpPr>
        <p:sp>
          <p:nvSpPr>
            <p:cNvPr id="419" name="Google Shape;419;p21"/>
            <p:cNvSpPr/>
            <p:nvPr/>
          </p:nvSpPr>
          <p:spPr>
            <a:xfrm>
              <a:off x="834200" y="173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txBox="1"/>
            <p:nvPr/>
          </p:nvSpPr>
          <p:spPr>
            <a:xfrm>
              <a:off x="853133" y="2067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Preparation </a:t>
              </a:r>
              <a:endParaRPr/>
            </a:p>
          </p:txBody>
        </p:sp>
        <p:sp>
          <p:nvSpPr>
            <p:cNvPr id="421" name="Google Shape;421;p21"/>
            <p:cNvSpPr/>
            <p:nvPr/>
          </p:nvSpPr>
          <p:spPr>
            <a:xfrm rot="5400000">
              <a:off x="1441985" y="664315"/>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txBox="1"/>
            <p:nvPr/>
          </p:nvSpPr>
          <p:spPr>
            <a:xfrm>
              <a:off x="1475922" y="688555"/>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23" name="Google Shape;423;p21"/>
            <p:cNvSpPr/>
            <p:nvPr/>
          </p:nvSpPr>
          <p:spPr>
            <a:xfrm>
              <a:off x="834200" y="971364"/>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txBox="1"/>
            <p:nvPr/>
          </p:nvSpPr>
          <p:spPr>
            <a:xfrm>
              <a:off x="853133" y="990297"/>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Splitting (Train/Test)</a:t>
              </a:r>
              <a:endParaRPr/>
            </a:p>
          </p:txBody>
        </p:sp>
        <p:sp>
          <p:nvSpPr>
            <p:cNvPr id="425" name="Google Shape;425;p21"/>
            <p:cNvSpPr/>
            <p:nvPr/>
          </p:nvSpPr>
          <p:spPr>
            <a:xfrm rot="5400000">
              <a:off x="1441985" y="1633942"/>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txBox="1"/>
            <p:nvPr/>
          </p:nvSpPr>
          <p:spPr>
            <a:xfrm>
              <a:off x="1475922" y="1658182"/>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27" name="Google Shape;427;p21"/>
            <p:cNvSpPr/>
            <p:nvPr/>
          </p:nvSpPr>
          <p:spPr>
            <a:xfrm>
              <a:off x="834200" y="1940990"/>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txBox="1"/>
            <p:nvPr/>
          </p:nvSpPr>
          <p:spPr>
            <a:xfrm>
              <a:off x="853133" y="1959923"/>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Model Training</a:t>
              </a:r>
              <a:endParaRPr/>
            </a:p>
          </p:txBody>
        </p:sp>
        <p:sp>
          <p:nvSpPr>
            <p:cNvPr id="429" name="Google Shape;429;p21"/>
            <p:cNvSpPr/>
            <p:nvPr/>
          </p:nvSpPr>
          <p:spPr>
            <a:xfrm rot="5400000">
              <a:off x="1441985" y="2603569"/>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txBox="1"/>
            <p:nvPr/>
          </p:nvSpPr>
          <p:spPr>
            <a:xfrm>
              <a:off x="1475922" y="2627809"/>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31" name="Google Shape;431;p21"/>
            <p:cNvSpPr/>
            <p:nvPr/>
          </p:nvSpPr>
          <p:spPr>
            <a:xfrm>
              <a:off x="834200" y="291061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txBox="1"/>
            <p:nvPr/>
          </p:nvSpPr>
          <p:spPr>
            <a:xfrm>
              <a:off x="853133" y="292955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dk1"/>
                  </a:solidFill>
                  <a:latin typeface="Arial"/>
                  <a:ea typeface="Arial"/>
                  <a:cs typeface="Arial"/>
                  <a:sym typeface="Arial"/>
                </a:rPr>
                <a:t>Model Evaluation </a:t>
              </a:r>
              <a:endParaRPr/>
            </a:p>
          </p:txBody>
        </p:sp>
      </p:grpSp>
      <p:pic>
        <p:nvPicPr>
          <p:cNvPr id="433" name="Google Shape;433;p21"/>
          <p:cNvPicPr preferRelativeResize="0"/>
          <p:nvPr/>
        </p:nvPicPr>
        <p:blipFill rotWithShape="1">
          <a:blip r:embed="rId4">
            <a:alphaModFix/>
          </a:blip>
          <a:srcRect/>
          <a:stretch/>
        </p:blipFill>
        <p:spPr>
          <a:xfrm>
            <a:off x="2285999" y="1671622"/>
            <a:ext cx="6707530" cy="3061790"/>
          </a:xfrm>
          <a:prstGeom prst="rect">
            <a:avLst/>
          </a:prstGeom>
          <a:noFill/>
          <a:ln>
            <a:noFill/>
          </a:ln>
        </p:spPr>
      </p:pic>
      <p:sp>
        <p:nvSpPr>
          <p:cNvPr id="434" name="Google Shape;434;p21"/>
          <p:cNvSpPr txBox="1"/>
          <p:nvPr/>
        </p:nvSpPr>
        <p:spPr>
          <a:xfrm>
            <a:off x="3835154" y="1297772"/>
            <a:ext cx="263666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1" i="0" u="sng" strike="noStrike" cap="none">
                <a:solidFill>
                  <a:srgbClr val="000000"/>
                </a:solidFill>
                <a:latin typeface="Arial"/>
                <a:ea typeface="Arial"/>
                <a:cs typeface="Arial"/>
                <a:sym typeface="Arial"/>
              </a:rPr>
              <a:t>Confusion Matrix</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22"/>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440" name="Google Shape;440;p22"/>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Classifiers Evaluation Metrics </a:t>
            </a:r>
            <a:endParaRPr/>
          </a:p>
        </p:txBody>
      </p:sp>
      <p:sp>
        <p:nvSpPr>
          <p:cNvPr id="441" name="Google Shape;441;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22</a:t>
            </a:fld>
            <a:endParaRPr/>
          </a:p>
        </p:txBody>
      </p:sp>
      <p:sp>
        <p:nvSpPr>
          <p:cNvPr id="442" name="Google Shape;442;p22"/>
          <p:cNvSpPr txBox="1"/>
          <p:nvPr/>
        </p:nvSpPr>
        <p:spPr>
          <a:xfrm>
            <a:off x="628650" y="1278922"/>
            <a:ext cx="7818664" cy="3699474"/>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rgbClr val="000000"/>
              </a:buClr>
              <a:buSzPts val="2400"/>
              <a:buFont typeface="Arial"/>
              <a:buChar char="•"/>
            </a:pPr>
            <a:r>
              <a:rPr lang="en-SG" sz="2400" b="1" i="0" u="none" strike="noStrike" cap="none">
                <a:solidFill>
                  <a:srgbClr val="000000"/>
                </a:solidFill>
                <a:latin typeface="Arial"/>
                <a:ea typeface="Arial"/>
                <a:cs typeface="Arial"/>
                <a:sym typeface="Arial"/>
              </a:rPr>
              <a:t>Accuracy: </a:t>
            </a:r>
            <a:r>
              <a:rPr lang="en-SG" sz="2400" b="0" i="0" u="none" strike="noStrike" cap="none">
                <a:solidFill>
                  <a:srgbClr val="000000"/>
                </a:solidFill>
                <a:latin typeface="Arial"/>
                <a:ea typeface="Arial"/>
                <a:cs typeface="Arial"/>
                <a:sym typeface="Arial"/>
              </a:rPr>
              <a:t>How many % of predicted cases are correct. </a:t>
            </a:r>
            <a:endParaRPr sz="2400" b="1" i="0" u="none" strike="noStrike" cap="none">
              <a:solidFill>
                <a:srgbClr val="000000"/>
              </a:solidFill>
              <a:latin typeface="Arial"/>
              <a:ea typeface="Arial"/>
              <a:cs typeface="Arial"/>
              <a:sym typeface="Arial"/>
            </a:endParaRPr>
          </a:p>
          <a:p>
            <a:pPr marL="342900" marR="0" lvl="0" indent="-342900" algn="l" rtl="0">
              <a:lnSpc>
                <a:spcPct val="90000"/>
              </a:lnSpc>
              <a:spcBef>
                <a:spcPts val="1200"/>
              </a:spcBef>
              <a:spcAft>
                <a:spcPts val="0"/>
              </a:spcAft>
              <a:buClr>
                <a:srgbClr val="000000"/>
              </a:buClr>
              <a:buSzPts val="2400"/>
              <a:buFont typeface="Arial"/>
              <a:buChar char="•"/>
            </a:pPr>
            <a:r>
              <a:rPr lang="en-SG" sz="2400" b="1" i="0" u="none" strike="noStrike" cap="none">
                <a:solidFill>
                  <a:srgbClr val="000000"/>
                </a:solidFill>
                <a:latin typeface="Arial"/>
                <a:ea typeface="Arial"/>
                <a:cs typeface="Arial"/>
                <a:sym typeface="Arial"/>
              </a:rPr>
              <a:t>Precision</a:t>
            </a:r>
            <a:r>
              <a:rPr lang="en-SG" sz="2400" b="0" i="0" u="none" strike="noStrike" cap="none">
                <a:solidFill>
                  <a:srgbClr val="000000"/>
                </a:solidFill>
                <a:latin typeface="Arial"/>
                <a:ea typeface="Arial"/>
                <a:cs typeface="Arial"/>
                <a:sym typeface="Arial"/>
              </a:rPr>
              <a:t>: How many % of predicted positive cases are actually positive</a:t>
            </a:r>
            <a:endParaRPr/>
          </a:p>
          <a:p>
            <a:pPr marL="342900" marR="0" lvl="0" indent="-342900" algn="l" rtl="0">
              <a:lnSpc>
                <a:spcPct val="90000"/>
              </a:lnSpc>
              <a:spcBef>
                <a:spcPts val="1200"/>
              </a:spcBef>
              <a:spcAft>
                <a:spcPts val="0"/>
              </a:spcAft>
              <a:buClr>
                <a:srgbClr val="000000"/>
              </a:buClr>
              <a:buSzPts val="2400"/>
              <a:buFont typeface="Arial"/>
              <a:buChar char="•"/>
            </a:pPr>
            <a:r>
              <a:rPr lang="en-SG" sz="2400" b="1" i="0" u="none" strike="noStrike" cap="none">
                <a:solidFill>
                  <a:srgbClr val="000000"/>
                </a:solidFill>
                <a:latin typeface="Arial"/>
                <a:ea typeface="Arial"/>
                <a:cs typeface="Arial"/>
                <a:sym typeface="Arial"/>
              </a:rPr>
              <a:t>Recall: </a:t>
            </a:r>
            <a:r>
              <a:rPr lang="en-SG" sz="2400" b="0" i="0" u="none" strike="noStrike" cap="none">
                <a:solidFill>
                  <a:srgbClr val="000000"/>
                </a:solidFill>
                <a:latin typeface="Arial"/>
                <a:ea typeface="Arial"/>
                <a:cs typeface="Arial"/>
                <a:sym typeface="Arial"/>
              </a:rPr>
              <a:t>How many % of positive cases did the classifier predict as positive?</a:t>
            </a:r>
            <a:endParaRPr/>
          </a:p>
          <a:p>
            <a:pPr marL="342900" marR="0" lvl="0" indent="-342900" algn="l" rtl="0">
              <a:lnSpc>
                <a:spcPct val="90000"/>
              </a:lnSpc>
              <a:spcBef>
                <a:spcPts val="1200"/>
              </a:spcBef>
              <a:spcAft>
                <a:spcPts val="0"/>
              </a:spcAft>
              <a:buClr>
                <a:srgbClr val="000000"/>
              </a:buClr>
              <a:buSzPts val="2400"/>
              <a:buFont typeface="Arial"/>
              <a:buChar char="•"/>
            </a:pPr>
            <a:r>
              <a:rPr lang="en-SG" sz="2400" b="1" i="1" u="none" strike="noStrike" cap="none">
                <a:solidFill>
                  <a:srgbClr val="000000"/>
                </a:solidFill>
                <a:latin typeface="Arial"/>
                <a:ea typeface="Arial"/>
                <a:cs typeface="Arial"/>
                <a:sym typeface="Arial"/>
              </a:rPr>
              <a:t>F</a:t>
            </a:r>
            <a:r>
              <a:rPr lang="en-SG" sz="2400" b="1" i="0" u="none" strike="noStrike" cap="none">
                <a:solidFill>
                  <a:srgbClr val="000000"/>
                </a:solidFill>
                <a:latin typeface="Arial"/>
                <a:ea typeface="Arial"/>
                <a:cs typeface="Arial"/>
                <a:sym typeface="Arial"/>
              </a:rPr>
              <a:t> measure (</a:t>
            </a:r>
            <a:r>
              <a:rPr lang="en-SG" sz="2400" b="1" i="1" u="none" strike="noStrike" cap="none">
                <a:solidFill>
                  <a:srgbClr val="000000"/>
                </a:solidFill>
                <a:latin typeface="Arial"/>
                <a:ea typeface="Arial"/>
                <a:cs typeface="Arial"/>
                <a:sym typeface="Arial"/>
              </a:rPr>
              <a:t>F</a:t>
            </a:r>
            <a:r>
              <a:rPr lang="en-SG" sz="2400" b="1" i="1" u="none" strike="noStrike" cap="none" baseline="-25000">
                <a:solidFill>
                  <a:srgbClr val="000000"/>
                </a:solidFill>
                <a:latin typeface="Arial"/>
                <a:ea typeface="Arial"/>
                <a:cs typeface="Arial"/>
                <a:sym typeface="Arial"/>
              </a:rPr>
              <a:t>1</a:t>
            </a:r>
            <a:r>
              <a:rPr lang="en-SG" sz="2400" b="1" i="0" u="none" strike="noStrike" cap="none">
                <a:solidFill>
                  <a:srgbClr val="000000"/>
                </a:solidFill>
                <a:latin typeface="Arial"/>
                <a:ea typeface="Arial"/>
                <a:cs typeface="Arial"/>
                <a:sym typeface="Arial"/>
              </a:rPr>
              <a:t> </a:t>
            </a:r>
            <a:r>
              <a:rPr lang="en-SG" sz="2400" b="0" i="0" u="none" strike="noStrike" cap="none">
                <a:solidFill>
                  <a:srgbClr val="000000"/>
                </a:solidFill>
                <a:latin typeface="Arial"/>
                <a:ea typeface="Arial"/>
                <a:cs typeface="Arial"/>
                <a:sym typeface="Arial"/>
              </a:rPr>
              <a:t>or</a:t>
            </a:r>
            <a:r>
              <a:rPr lang="en-SG" sz="2400" b="1" i="0" u="none" strike="noStrike" cap="none">
                <a:solidFill>
                  <a:srgbClr val="000000"/>
                </a:solidFill>
                <a:latin typeface="Arial"/>
                <a:ea typeface="Arial"/>
                <a:cs typeface="Arial"/>
                <a:sym typeface="Arial"/>
              </a:rPr>
              <a:t> </a:t>
            </a:r>
            <a:r>
              <a:rPr lang="en-SG" sz="2400" b="1" i="1" u="none" strike="noStrike" cap="none">
                <a:solidFill>
                  <a:srgbClr val="000000"/>
                </a:solidFill>
                <a:latin typeface="Arial"/>
                <a:ea typeface="Arial"/>
                <a:cs typeface="Arial"/>
                <a:sym typeface="Arial"/>
              </a:rPr>
              <a:t>F</a:t>
            </a:r>
            <a:r>
              <a:rPr lang="en-SG" sz="2400" b="1" i="0" u="none" strike="noStrike" cap="none">
                <a:solidFill>
                  <a:srgbClr val="000000"/>
                </a:solidFill>
                <a:latin typeface="Arial"/>
                <a:ea typeface="Arial"/>
                <a:cs typeface="Arial"/>
                <a:sym typeface="Arial"/>
              </a:rPr>
              <a:t>-score)</a:t>
            </a:r>
            <a:r>
              <a:rPr lang="en-SG" sz="2400" b="0" i="0" u="none" strike="noStrike" cap="none">
                <a:solidFill>
                  <a:srgbClr val="000000"/>
                </a:solidFill>
                <a:latin typeface="Arial"/>
                <a:ea typeface="Arial"/>
                <a:cs typeface="Arial"/>
                <a:sym typeface="Arial"/>
              </a:rPr>
              <a:t>: harmonic mean of precision and recall. </a:t>
            </a:r>
            <a:endParaRPr/>
          </a:p>
          <a:p>
            <a:pPr marL="342900" marR="0" lvl="0" indent="-342900" algn="l" rtl="0">
              <a:lnSpc>
                <a:spcPct val="90000"/>
              </a:lnSpc>
              <a:spcBef>
                <a:spcPts val="1200"/>
              </a:spcBef>
              <a:spcAft>
                <a:spcPts val="0"/>
              </a:spcAft>
              <a:buClr>
                <a:srgbClr val="000000"/>
              </a:buClr>
              <a:buSzPts val="2400"/>
              <a:buFont typeface="Arial"/>
              <a:buChar char="•"/>
            </a:pPr>
            <a:r>
              <a:rPr lang="en-SG" sz="2400" b="0" i="0" u="none" strike="noStrike" cap="none">
                <a:solidFill>
                  <a:srgbClr val="000000"/>
                </a:solidFill>
                <a:latin typeface="Arial"/>
                <a:ea typeface="Arial"/>
                <a:cs typeface="Arial"/>
                <a:sym typeface="Arial"/>
              </a:rPr>
              <a:t>Perfect score is 1.0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23"/>
          <p:cNvPicPr preferRelativeResize="0"/>
          <p:nvPr/>
        </p:nvPicPr>
        <p:blipFill rotWithShape="1">
          <a:blip r:embed="rId3">
            <a:alphaModFix/>
          </a:blip>
          <a:srcRect/>
          <a:stretch/>
        </p:blipFill>
        <p:spPr>
          <a:xfrm>
            <a:off x="0" y="1"/>
            <a:ext cx="9144000" cy="1208489"/>
          </a:xfrm>
          <a:prstGeom prst="rect">
            <a:avLst/>
          </a:prstGeom>
          <a:noFill/>
          <a:ln>
            <a:noFill/>
          </a:ln>
        </p:spPr>
      </p:pic>
      <p:sp>
        <p:nvSpPr>
          <p:cNvPr id="448" name="Google Shape;448;p23"/>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Example</a:t>
            </a:r>
            <a:endParaRPr/>
          </a:p>
        </p:txBody>
      </p:sp>
      <p:sp>
        <p:nvSpPr>
          <p:cNvPr id="449" name="Google Shape;449;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23</a:t>
            </a:fld>
            <a:endParaRPr/>
          </a:p>
        </p:txBody>
      </p:sp>
      <p:pic>
        <p:nvPicPr>
          <p:cNvPr id="450" name="Google Shape;450;p23"/>
          <p:cNvPicPr preferRelativeResize="0"/>
          <p:nvPr/>
        </p:nvPicPr>
        <p:blipFill rotWithShape="1">
          <a:blip r:embed="rId4">
            <a:alphaModFix/>
          </a:blip>
          <a:srcRect l="-3259" r="-3259"/>
          <a:stretch/>
        </p:blipFill>
        <p:spPr>
          <a:xfrm>
            <a:off x="740568" y="1287760"/>
            <a:ext cx="7662864" cy="32671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24"/>
          <p:cNvPicPr preferRelativeResize="0"/>
          <p:nvPr/>
        </p:nvPicPr>
        <p:blipFill rotWithShape="1">
          <a:blip r:embed="rId3">
            <a:alphaModFix/>
          </a:blip>
          <a:srcRect/>
          <a:stretch/>
        </p:blipFill>
        <p:spPr>
          <a:xfrm>
            <a:off x="0" y="1"/>
            <a:ext cx="9144000" cy="1208489"/>
          </a:xfrm>
          <a:prstGeom prst="rect">
            <a:avLst/>
          </a:prstGeom>
          <a:noFill/>
          <a:ln>
            <a:noFill/>
          </a:ln>
        </p:spPr>
      </p:pic>
      <p:sp>
        <p:nvSpPr>
          <p:cNvPr id="456" name="Google Shape;456;p24"/>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Decision Tree</a:t>
            </a:r>
            <a:endParaRPr/>
          </a:p>
        </p:txBody>
      </p:sp>
      <p:sp>
        <p:nvSpPr>
          <p:cNvPr id="457" name="Google Shape;457;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24</a:t>
            </a:fld>
            <a:endParaRPr/>
          </a:p>
        </p:txBody>
      </p:sp>
      <p:pic>
        <p:nvPicPr>
          <p:cNvPr id="458" name="Google Shape;458;p24"/>
          <p:cNvPicPr preferRelativeResize="0"/>
          <p:nvPr/>
        </p:nvPicPr>
        <p:blipFill rotWithShape="1">
          <a:blip r:embed="rId4">
            <a:alphaModFix/>
          </a:blip>
          <a:srcRect l="-49828" r="-49828"/>
          <a:stretch/>
        </p:blipFill>
        <p:spPr>
          <a:xfrm>
            <a:off x="852486" y="1325451"/>
            <a:ext cx="7662864" cy="37157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25"/>
          <p:cNvPicPr preferRelativeResize="0"/>
          <p:nvPr/>
        </p:nvPicPr>
        <p:blipFill rotWithShape="1">
          <a:blip r:embed="rId3">
            <a:alphaModFix/>
          </a:blip>
          <a:srcRect/>
          <a:stretch/>
        </p:blipFill>
        <p:spPr>
          <a:xfrm>
            <a:off x="0" y="1"/>
            <a:ext cx="9144000" cy="1208489"/>
          </a:xfrm>
          <a:prstGeom prst="rect">
            <a:avLst/>
          </a:prstGeom>
          <a:noFill/>
          <a:ln>
            <a:noFill/>
          </a:ln>
        </p:spPr>
      </p:pic>
      <p:sp>
        <p:nvSpPr>
          <p:cNvPr id="464" name="Google Shape;464;p25"/>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Results Visualization</a:t>
            </a:r>
            <a:endParaRPr/>
          </a:p>
        </p:txBody>
      </p:sp>
      <p:sp>
        <p:nvSpPr>
          <p:cNvPr id="465" name="Google Shape;465;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25</a:t>
            </a:fld>
            <a:endParaRPr/>
          </a:p>
        </p:txBody>
      </p:sp>
      <p:pic>
        <p:nvPicPr>
          <p:cNvPr id="466" name="Google Shape;466;p25"/>
          <p:cNvPicPr preferRelativeResize="0"/>
          <p:nvPr/>
        </p:nvPicPr>
        <p:blipFill rotWithShape="1">
          <a:blip r:embed="rId4">
            <a:alphaModFix/>
          </a:blip>
          <a:srcRect l="-20655" r="-20655"/>
          <a:stretch/>
        </p:blipFill>
        <p:spPr>
          <a:xfrm>
            <a:off x="387425" y="1226621"/>
            <a:ext cx="8369150" cy="356830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26"/>
          <p:cNvPicPr preferRelativeResize="0"/>
          <p:nvPr/>
        </p:nvPicPr>
        <p:blipFill rotWithShape="1">
          <a:blip r:embed="rId3">
            <a:alphaModFix/>
          </a:blip>
          <a:srcRect/>
          <a:stretch/>
        </p:blipFill>
        <p:spPr>
          <a:xfrm>
            <a:off x="0" y="1"/>
            <a:ext cx="9144000" cy="1208489"/>
          </a:xfrm>
          <a:prstGeom prst="rect">
            <a:avLst/>
          </a:prstGeom>
          <a:noFill/>
          <a:ln>
            <a:noFill/>
          </a:ln>
        </p:spPr>
      </p:pic>
      <p:sp>
        <p:nvSpPr>
          <p:cNvPr id="472" name="Google Shape;472;p26"/>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Results Visualization</a:t>
            </a:r>
            <a:endParaRPr/>
          </a:p>
        </p:txBody>
      </p:sp>
      <p:sp>
        <p:nvSpPr>
          <p:cNvPr id="473" name="Google Shape;473;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26</a:t>
            </a:fld>
            <a:endParaRPr/>
          </a:p>
        </p:txBody>
      </p:sp>
      <p:pic>
        <p:nvPicPr>
          <p:cNvPr id="474" name="Google Shape;474;p26"/>
          <p:cNvPicPr preferRelativeResize="0"/>
          <p:nvPr/>
        </p:nvPicPr>
        <p:blipFill rotWithShape="1">
          <a:blip r:embed="rId4">
            <a:alphaModFix/>
          </a:blip>
          <a:srcRect l="3414" r="5827"/>
          <a:stretch/>
        </p:blipFill>
        <p:spPr>
          <a:xfrm>
            <a:off x="1198486" y="1287888"/>
            <a:ext cx="5948038" cy="3616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27"/>
          <p:cNvPicPr preferRelativeResize="0"/>
          <p:nvPr/>
        </p:nvPicPr>
        <p:blipFill rotWithShape="1">
          <a:blip r:embed="rId3">
            <a:alphaModFix/>
          </a:blip>
          <a:srcRect/>
          <a:stretch/>
        </p:blipFill>
        <p:spPr>
          <a:xfrm>
            <a:off x="0" y="1"/>
            <a:ext cx="9144000" cy="1208489"/>
          </a:xfrm>
          <a:prstGeom prst="rect">
            <a:avLst/>
          </a:prstGeom>
          <a:noFill/>
          <a:ln>
            <a:noFill/>
          </a:ln>
        </p:spPr>
      </p:pic>
      <p:sp>
        <p:nvSpPr>
          <p:cNvPr id="480" name="Google Shape;480;p27"/>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Corresponding Decision Tree</a:t>
            </a:r>
            <a:endParaRPr/>
          </a:p>
        </p:txBody>
      </p:sp>
      <p:sp>
        <p:nvSpPr>
          <p:cNvPr id="481" name="Google Shape;481;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27</a:t>
            </a:fld>
            <a:endParaRPr/>
          </a:p>
        </p:txBody>
      </p:sp>
      <p:pic>
        <p:nvPicPr>
          <p:cNvPr id="482" name="Google Shape;482;p27"/>
          <p:cNvPicPr preferRelativeResize="0"/>
          <p:nvPr/>
        </p:nvPicPr>
        <p:blipFill rotWithShape="1">
          <a:blip r:embed="rId4">
            <a:alphaModFix/>
          </a:blip>
          <a:srcRect t="4797" b="4797"/>
          <a:stretch/>
        </p:blipFill>
        <p:spPr>
          <a:xfrm>
            <a:off x="946784" y="1208490"/>
            <a:ext cx="7103829" cy="34805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28"/>
          <p:cNvPicPr preferRelativeResize="0"/>
          <p:nvPr/>
        </p:nvPicPr>
        <p:blipFill rotWithShape="1">
          <a:blip r:embed="rId3">
            <a:alphaModFix/>
          </a:blip>
          <a:srcRect/>
          <a:stretch/>
        </p:blipFill>
        <p:spPr>
          <a:xfrm>
            <a:off x="0" y="1"/>
            <a:ext cx="9144000" cy="1208489"/>
          </a:xfrm>
          <a:prstGeom prst="rect">
            <a:avLst/>
          </a:prstGeom>
          <a:noFill/>
          <a:ln>
            <a:noFill/>
          </a:ln>
        </p:spPr>
      </p:pic>
      <p:sp>
        <p:nvSpPr>
          <p:cNvPr id="488" name="Google Shape;488;p28"/>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Results Visualization – Linear Classifier</a:t>
            </a:r>
            <a:endParaRPr/>
          </a:p>
        </p:txBody>
      </p:sp>
      <p:sp>
        <p:nvSpPr>
          <p:cNvPr id="489" name="Google Shape;489;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28</a:t>
            </a:fld>
            <a:endParaRPr/>
          </a:p>
        </p:txBody>
      </p:sp>
      <p:pic>
        <p:nvPicPr>
          <p:cNvPr id="490" name="Google Shape;490;p28"/>
          <p:cNvPicPr preferRelativeResize="0"/>
          <p:nvPr/>
        </p:nvPicPr>
        <p:blipFill rotWithShape="1">
          <a:blip r:embed="rId4">
            <a:alphaModFix/>
          </a:blip>
          <a:srcRect l="2179" r="3572"/>
          <a:stretch/>
        </p:blipFill>
        <p:spPr>
          <a:xfrm>
            <a:off x="2213313" y="1299000"/>
            <a:ext cx="5273337" cy="36052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29"/>
          <p:cNvPicPr preferRelativeResize="0"/>
          <p:nvPr/>
        </p:nvPicPr>
        <p:blipFill rotWithShape="1">
          <a:blip r:embed="rId3">
            <a:alphaModFix/>
          </a:blip>
          <a:srcRect/>
          <a:stretch/>
        </p:blipFill>
        <p:spPr>
          <a:xfrm>
            <a:off x="0" y="1"/>
            <a:ext cx="9144000" cy="1208489"/>
          </a:xfrm>
          <a:prstGeom prst="rect">
            <a:avLst/>
          </a:prstGeom>
          <a:noFill/>
          <a:ln>
            <a:noFill/>
          </a:ln>
        </p:spPr>
      </p:pic>
      <p:sp>
        <p:nvSpPr>
          <p:cNvPr id="496" name="Google Shape;496;p29"/>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Other types of classifiers  </a:t>
            </a:r>
            <a:endParaRPr/>
          </a:p>
        </p:txBody>
      </p:sp>
      <p:sp>
        <p:nvSpPr>
          <p:cNvPr id="497" name="Google Shape;497;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29</a:t>
            </a:fld>
            <a:endParaRPr/>
          </a:p>
        </p:txBody>
      </p:sp>
      <p:pic>
        <p:nvPicPr>
          <p:cNvPr id="498" name="Google Shape;498;p29" descr="The Ultimate Scikit-Learn Machine Learning Cheatsheet - KDnuggets"/>
          <p:cNvPicPr preferRelativeResize="0"/>
          <p:nvPr/>
        </p:nvPicPr>
        <p:blipFill rotWithShape="1">
          <a:blip r:embed="rId4">
            <a:alphaModFix/>
          </a:blip>
          <a:srcRect/>
          <a:stretch/>
        </p:blipFill>
        <p:spPr>
          <a:xfrm>
            <a:off x="577048" y="1393883"/>
            <a:ext cx="7989903" cy="3164057"/>
          </a:xfrm>
          <a:prstGeom prst="rect">
            <a:avLst/>
          </a:prstGeom>
          <a:noFill/>
          <a:ln>
            <a:noFill/>
          </a:ln>
        </p:spPr>
      </p:pic>
      <p:sp>
        <p:nvSpPr>
          <p:cNvPr id="499" name="Google Shape;499;p29"/>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https://www.kdnuggets.com/2021/01/ultimate-scikit-learn-machine-learning-cheatsheet.html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3"/>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93" name="Google Shape;93;p3"/>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Learning Outcomes</a:t>
            </a:r>
            <a:endParaRPr/>
          </a:p>
        </p:txBody>
      </p:sp>
      <p:sp>
        <p:nvSpPr>
          <p:cNvPr id="94" name="Google Shape;94;p3"/>
          <p:cNvSpPr txBox="1">
            <a:spLocks noGrp="1"/>
          </p:cNvSpPr>
          <p:nvPr>
            <p:ph type="body" idx="1"/>
          </p:nvPr>
        </p:nvSpPr>
        <p:spPr>
          <a:xfrm>
            <a:off x="632975" y="1418978"/>
            <a:ext cx="8074798" cy="227712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r>
              <a:rPr lang="en-SG"/>
              <a:t>At the end of this lecture, student will be able to:</a:t>
            </a:r>
            <a:endParaRPr/>
          </a:p>
          <a:p>
            <a:pPr marL="685800" lvl="1" indent="-342900" algn="l" rtl="0">
              <a:lnSpc>
                <a:spcPct val="90000"/>
              </a:lnSpc>
              <a:spcBef>
                <a:spcPts val="400"/>
              </a:spcBef>
              <a:spcAft>
                <a:spcPts val="0"/>
              </a:spcAft>
              <a:buSzPts val="1400"/>
              <a:buFont typeface="Arial"/>
              <a:buAutoNum type="arabicPeriod"/>
            </a:pPr>
            <a:r>
              <a:rPr lang="en-SG"/>
              <a:t>To explain general concept of machine learning.</a:t>
            </a:r>
            <a:endParaRPr/>
          </a:p>
          <a:p>
            <a:pPr marL="685800" lvl="1" indent="-342900" algn="l" rtl="0">
              <a:lnSpc>
                <a:spcPct val="90000"/>
              </a:lnSpc>
              <a:spcBef>
                <a:spcPts val="400"/>
              </a:spcBef>
              <a:spcAft>
                <a:spcPts val="0"/>
              </a:spcAft>
              <a:buSzPts val="1400"/>
              <a:buFont typeface="Arial"/>
              <a:buAutoNum type="arabicPeriod"/>
            </a:pPr>
            <a:r>
              <a:rPr lang="en-SG"/>
              <a:t>To explain machine learning training process</a:t>
            </a:r>
            <a:endParaRPr/>
          </a:p>
          <a:p>
            <a:pPr marL="685800" lvl="1" indent="-342900" algn="l" rtl="0">
              <a:lnSpc>
                <a:spcPct val="90000"/>
              </a:lnSpc>
              <a:spcBef>
                <a:spcPts val="400"/>
              </a:spcBef>
              <a:spcAft>
                <a:spcPts val="0"/>
              </a:spcAft>
              <a:buSzPts val="1400"/>
              <a:buFont typeface="Arial"/>
              <a:buAutoNum type="arabicPeriod"/>
            </a:pPr>
            <a:r>
              <a:rPr lang="en-SG"/>
              <a:t>To evaluate the machine learning performance</a:t>
            </a:r>
            <a:endParaRPr/>
          </a:p>
          <a:p>
            <a:pPr marL="685800" lvl="1" indent="-342900" algn="l" rtl="0">
              <a:lnSpc>
                <a:spcPct val="90000"/>
              </a:lnSpc>
              <a:spcBef>
                <a:spcPts val="400"/>
              </a:spcBef>
              <a:spcAft>
                <a:spcPts val="0"/>
              </a:spcAft>
              <a:buSzPts val="1400"/>
              <a:buFont typeface="Arial"/>
              <a:buAutoNum type="arabicPeriod"/>
            </a:pPr>
            <a:r>
              <a:rPr lang="en-SG"/>
              <a:t>To implement machine learning model for classification and regression</a:t>
            </a:r>
            <a:endParaRPr/>
          </a:p>
        </p:txBody>
      </p:sp>
      <p:sp>
        <p:nvSpPr>
          <p:cNvPr id="95" name="Google Shape;95;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30"/>
          <p:cNvPicPr preferRelativeResize="0"/>
          <p:nvPr/>
        </p:nvPicPr>
        <p:blipFill rotWithShape="1">
          <a:blip r:embed="rId3">
            <a:alphaModFix/>
          </a:blip>
          <a:srcRect/>
          <a:stretch/>
        </p:blipFill>
        <p:spPr>
          <a:xfrm>
            <a:off x="1410322" y="996156"/>
            <a:ext cx="6076328" cy="3852489"/>
          </a:xfrm>
          <a:prstGeom prst="rect">
            <a:avLst/>
          </a:prstGeom>
          <a:noFill/>
          <a:ln>
            <a:noFill/>
          </a:ln>
        </p:spPr>
      </p:pic>
      <p:pic>
        <p:nvPicPr>
          <p:cNvPr id="505" name="Google Shape;505;p30"/>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506" name="Google Shape;506;p30"/>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Machine Learning </a:t>
            </a:r>
            <a:endParaRPr/>
          </a:p>
        </p:txBody>
      </p:sp>
      <p:sp>
        <p:nvSpPr>
          <p:cNvPr id="507" name="Google Shape;507;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30</a:t>
            </a:fld>
            <a:endParaRPr/>
          </a:p>
        </p:txBody>
      </p:sp>
      <p:sp>
        <p:nvSpPr>
          <p:cNvPr id="508" name="Google Shape;508;p30"/>
          <p:cNvSpPr txBox="1"/>
          <p:nvPr/>
        </p:nvSpPr>
        <p:spPr>
          <a:xfrm>
            <a:off x="0" y="4933441"/>
            <a:ext cx="622935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https://medium.com/@yadavdeepika729/different-machine-learning-models-2387575e64cd</a:t>
            </a:r>
            <a:endParaRPr/>
          </a:p>
        </p:txBody>
      </p:sp>
      <p:sp>
        <p:nvSpPr>
          <p:cNvPr id="509" name="Google Shape;509;p30"/>
          <p:cNvSpPr/>
          <p:nvPr/>
        </p:nvSpPr>
        <p:spPr>
          <a:xfrm>
            <a:off x="4640247" y="1185340"/>
            <a:ext cx="2568421" cy="2569914"/>
          </a:xfrm>
          <a:prstGeom prst="roundRect">
            <a:avLst>
              <a:gd name="adj" fmla="val 16667"/>
            </a:avLst>
          </a:prstGeom>
          <a:solidFill>
            <a:schemeClr val="accent5">
              <a:alpha val="29803"/>
            </a:schemeClr>
          </a:solidFill>
          <a:ln w="25400" cap="flat" cmpd="sng">
            <a:solidFill>
              <a:srgbClr val="4B37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31"/>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515" name="Google Shape;515;p31"/>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a:t>
            </a:r>
            <a:endParaRPr/>
          </a:p>
        </p:txBody>
      </p:sp>
      <p:sp>
        <p:nvSpPr>
          <p:cNvPr id="516" name="Google Shape;516;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31</a:t>
            </a:fld>
            <a:endParaRPr/>
          </a:p>
        </p:txBody>
      </p:sp>
      <p:pic>
        <p:nvPicPr>
          <p:cNvPr id="517" name="Google Shape;517;p31"/>
          <p:cNvPicPr preferRelativeResize="0"/>
          <p:nvPr/>
        </p:nvPicPr>
        <p:blipFill rotWithShape="1">
          <a:blip r:embed="rId4">
            <a:alphaModFix/>
          </a:blip>
          <a:srcRect t="-3151" b="51050"/>
          <a:stretch/>
        </p:blipFill>
        <p:spPr>
          <a:xfrm>
            <a:off x="456384" y="1208490"/>
            <a:ext cx="4730387" cy="1987556"/>
          </a:xfrm>
          <a:prstGeom prst="rect">
            <a:avLst/>
          </a:prstGeom>
          <a:noFill/>
          <a:ln>
            <a:noFill/>
          </a:ln>
        </p:spPr>
      </p:pic>
      <p:sp>
        <p:nvSpPr>
          <p:cNvPr id="518" name="Google Shape;518;p31"/>
          <p:cNvSpPr txBox="1"/>
          <p:nvPr/>
        </p:nvSpPr>
        <p:spPr>
          <a:xfrm>
            <a:off x="34019" y="4897278"/>
            <a:ext cx="45720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000" b="0" i="0" u="none" strike="noStrike" cap="none">
                <a:solidFill>
                  <a:srgbClr val="000000"/>
                </a:solidFill>
                <a:latin typeface="Arial"/>
                <a:ea typeface="Arial"/>
                <a:cs typeface="Arial"/>
                <a:sym typeface="Arial"/>
              </a:rPr>
              <a:t>https://www.springboard.com/blog/data-science/regression-vs-classification/</a:t>
            </a:r>
            <a:endParaRPr/>
          </a:p>
        </p:txBody>
      </p:sp>
      <p:sp>
        <p:nvSpPr>
          <p:cNvPr id="519" name="Google Shape;519;p31"/>
          <p:cNvSpPr txBox="1"/>
          <p:nvPr/>
        </p:nvSpPr>
        <p:spPr>
          <a:xfrm>
            <a:off x="696687" y="3524299"/>
            <a:ext cx="781866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2100" b="0" i="0" u="none" strike="noStrike" cap="none">
                <a:solidFill>
                  <a:srgbClr val="000000"/>
                </a:solidFill>
                <a:latin typeface="Arial"/>
                <a:ea typeface="Arial"/>
                <a:cs typeface="Arial"/>
                <a:sym typeface="Arial"/>
              </a:rPr>
              <a:t>Pause and think about some possible example on regression problem.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32"/>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525" name="Google Shape;525;p32"/>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a:t>
            </a:r>
            <a:endParaRPr/>
          </a:p>
        </p:txBody>
      </p:sp>
      <p:sp>
        <p:nvSpPr>
          <p:cNvPr id="526" name="Google Shape;52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32</a:t>
            </a:fld>
            <a:endParaRPr/>
          </a:p>
        </p:txBody>
      </p:sp>
      <p:sp>
        <p:nvSpPr>
          <p:cNvPr id="527" name="Google Shape;527;p32"/>
          <p:cNvSpPr txBox="1"/>
          <p:nvPr/>
        </p:nvSpPr>
        <p:spPr>
          <a:xfrm>
            <a:off x="628649" y="1327056"/>
            <a:ext cx="7693547" cy="169277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100"/>
              <a:buFont typeface="Arial"/>
              <a:buChar char="•"/>
            </a:pPr>
            <a:r>
              <a:rPr lang="en-SG" sz="2100" b="0" i="0" u="none" strike="noStrike" cap="none">
                <a:solidFill>
                  <a:srgbClr val="000000"/>
                </a:solidFill>
                <a:latin typeface="Arial"/>
                <a:ea typeface="Arial"/>
                <a:cs typeface="Arial"/>
                <a:sym typeface="Arial"/>
              </a:rPr>
              <a:t>Regression predicts a target attribute which is a number (as opposed to a category) </a:t>
            </a:r>
            <a:endParaRPr/>
          </a:p>
          <a:p>
            <a:pPr marL="342900" marR="0" lvl="0" indent="-342900" algn="l" rtl="0">
              <a:lnSpc>
                <a:spcPct val="100000"/>
              </a:lnSpc>
              <a:spcBef>
                <a:spcPts val="1200"/>
              </a:spcBef>
              <a:spcAft>
                <a:spcPts val="0"/>
              </a:spcAft>
              <a:buClr>
                <a:srgbClr val="000000"/>
              </a:buClr>
              <a:buSzPts val="2100"/>
              <a:buFont typeface="Arial"/>
              <a:buChar char="•"/>
            </a:pPr>
            <a:r>
              <a:rPr lang="en-SG" sz="2100" b="0" i="0" u="none" strike="noStrike" cap="none">
                <a:solidFill>
                  <a:srgbClr val="000000"/>
                </a:solidFill>
                <a:latin typeface="Arial"/>
                <a:ea typeface="Arial"/>
                <a:cs typeface="Arial"/>
                <a:sym typeface="Arial"/>
              </a:rPr>
              <a:t>The simplest regression is a best fit line</a:t>
            </a:r>
            <a:endParaRPr/>
          </a:p>
          <a:p>
            <a:pPr marL="342900" marR="0" lvl="0" indent="-209550" algn="l" rtl="0">
              <a:lnSpc>
                <a:spcPct val="100000"/>
              </a:lnSpc>
              <a:spcBef>
                <a:spcPts val="1200"/>
              </a:spcBef>
              <a:spcAft>
                <a:spcPts val="0"/>
              </a:spcAft>
              <a:buClr>
                <a:srgbClr val="000000"/>
              </a:buClr>
              <a:buSzPts val="2100"/>
              <a:buFont typeface="Arial"/>
              <a:buNone/>
            </a:pPr>
            <a:endParaRPr sz="2100" b="0" i="0" u="none" strike="noStrike" cap="none">
              <a:solidFill>
                <a:srgbClr val="000000"/>
              </a:solidFill>
              <a:latin typeface="Arial"/>
              <a:ea typeface="Arial"/>
              <a:cs typeface="Arial"/>
              <a:sym typeface="Arial"/>
            </a:endParaRPr>
          </a:p>
        </p:txBody>
      </p:sp>
      <p:pic>
        <p:nvPicPr>
          <p:cNvPr id="528" name="Google Shape;528;p32"/>
          <p:cNvPicPr preferRelativeResize="0"/>
          <p:nvPr/>
        </p:nvPicPr>
        <p:blipFill rotWithShape="1">
          <a:blip r:embed="rId4">
            <a:alphaModFix/>
          </a:blip>
          <a:srcRect/>
          <a:stretch/>
        </p:blipFill>
        <p:spPr>
          <a:xfrm>
            <a:off x="1608829" y="2680522"/>
            <a:ext cx="5926341" cy="236064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534" name="Google Shape;534;p33"/>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a:t>
            </a:r>
            <a:endParaRPr/>
          </a:p>
        </p:txBody>
      </p:sp>
      <p:sp>
        <p:nvSpPr>
          <p:cNvPr id="535" name="Google Shape;535;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33</a:t>
            </a:fld>
            <a:endParaRPr/>
          </a:p>
        </p:txBody>
      </p:sp>
      <p:pic>
        <p:nvPicPr>
          <p:cNvPr id="536" name="Google Shape;536;p33" descr="Multiple Linear Regression and Visualization in Python | Pythonic Excursions"/>
          <p:cNvPicPr preferRelativeResize="0"/>
          <p:nvPr/>
        </p:nvPicPr>
        <p:blipFill rotWithShape="1">
          <a:blip r:embed="rId4">
            <a:alphaModFix/>
          </a:blip>
          <a:srcRect/>
          <a:stretch/>
        </p:blipFill>
        <p:spPr>
          <a:xfrm>
            <a:off x="1197980" y="1299249"/>
            <a:ext cx="6748040" cy="3354104"/>
          </a:xfrm>
          <a:prstGeom prst="rect">
            <a:avLst/>
          </a:prstGeom>
          <a:noFill/>
          <a:ln>
            <a:noFill/>
          </a:ln>
        </p:spPr>
      </p:pic>
      <p:sp>
        <p:nvSpPr>
          <p:cNvPr id="537" name="Google Shape;537;p33"/>
          <p:cNvSpPr txBox="1"/>
          <p:nvPr/>
        </p:nvSpPr>
        <p:spPr>
          <a:xfrm>
            <a:off x="0"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https://aegis4048.github.io/mutiple_linear_regression_and_visualization_in_python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34"/>
          <p:cNvPicPr preferRelativeResize="0"/>
          <p:nvPr/>
        </p:nvPicPr>
        <p:blipFill rotWithShape="1">
          <a:blip r:embed="rId3">
            <a:alphaModFix/>
          </a:blip>
          <a:srcRect t="261" b="47638"/>
          <a:stretch/>
        </p:blipFill>
        <p:spPr>
          <a:xfrm>
            <a:off x="2175190" y="1167677"/>
            <a:ext cx="3088602" cy="1297731"/>
          </a:xfrm>
          <a:prstGeom prst="rect">
            <a:avLst/>
          </a:prstGeom>
          <a:noFill/>
          <a:ln>
            <a:noFill/>
          </a:ln>
        </p:spPr>
      </p:pic>
      <p:graphicFrame>
        <p:nvGraphicFramePr>
          <p:cNvPr id="543" name="Google Shape;543;p34"/>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Temp.</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32</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29</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24</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38</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544" name="Google Shape;544;p34"/>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545" name="Google Shape;545;p34"/>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 – Developing ML model</a:t>
            </a:r>
            <a:endParaRPr/>
          </a:p>
        </p:txBody>
      </p:sp>
      <p:sp>
        <p:nvSpPr>
          <p:cNvPr id="546" name="Google Shape;546;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34</a:t>
            </a:fld>
            <a:endParaRPr/>
          </a:p>
        </p:txBody>
      </p:sp>
      <p:grpSp>
        <p:nvGrpSpPr>
          <p:cNvPr id="547" name="Google Shape;547;p34"/>
          <p:cNvGrpSpPr/>
          <p:nvPr/>
        </p:nvGrpSpPr>
        <p:grpSpPr>
          <a:xfrm>
            <a:off x="547999" y="1210361"/>
            <a:ext cx="1570187" cy="3828930"/>
            <a:chOff x="778094" y="1871"/>
            <a:chExt cx="1570187" cy="3828930"/>
          </a:xfrm>
        </p:grpSpPr>
        <p:sp>
          <p:nvSpPr>
            <p:cNvPr id="548" name="Google Shape;548;p34"/>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Data Preparation </a:t>
              </a:r>
              <a:endParaRPr/>
            </a:p>
          </p:txBody>
        </p:sp>
        <p:sp>
          <p:nvSpPr>
            <p:cNvPr id="550" name="Google Shape;550;p34"/>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52" name="Google Shape;552;p34"/>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554" name="Google Shape;554;p34"/>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56" name="Google Shape;556;p34"/>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558" name="Google Shape;558;p34"/>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60" name="Google Shape;560;p34"/>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graphicFrame>
        <p:nvGraphicFramePr>
          <p:cNvPr id="566" name="Google Shape;566;p35"/>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Temp.</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32</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29</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24</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38</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567" name="Google Shape;567;p35"/>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568" name="Google Shape;568;p35"/>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 – Developing ML model</a:t>
            </a:r>
            <a:endParaRPr/>
          </a:p>
        </p:txBody>
      </p:sp>
      <p:sp>
        <p:nvSpPr>
          <p:cNvPr id="569" name="Google Shape;569;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35</a:t>
            </a:fld>
            <a:endParaRPr/>
          </a:p>
        </p:txBody>
      </p:sp>
      <p:grpSp>
        <p:nvGrpSpPr>
          <p:cNvPr id="570" name="Google Shape;570;p35"/>
          <p:cNvGrpSpPr/>
          <p:nvPr/>
        </p:nvGrpSpPr>
        <p:grpSpPr>
          <a:xfrm>
            <a:off x="547999" y="1210361"/>
            <a:ext cx="1570187" cy="3828930"/>
            <a:chOff x="778094" y="1871"/>
            <a:chExt cx="1570187" cy="3828930"/>
          </a:xfrm>
        </p:grpSpPr>
        <p:sp>
          <p:nvSpPr>
            <p:cNvPr id="571" name="Google Shape;571;p35"/>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573" name="Google Shape;573;p35"/>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5"/>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75" name="Google Shape;575;p35"/>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Data Splitting (Train/Test)</a:t>
              </a:r>
              <a:endParaRPr/>
            </a:p>
          </p:txBody>
        </p:sp>
        <p:sp>
          <p:nvSpPr>
            <p:cNvPr id="577" name="Google Shape;577;p35"/>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79" name="Google Shape;579;p35"/>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581" name="Google Shape;581;p35"/>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83" name="Google Shape;583;p35"/>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sp>
        <p:nvSpPr>
          <p:cNvPr id="585" name="Google Shape;585;p35"/>
          <p:cNvSpPr/>
          <p:nvPr/>
        </p:nvSpPr>
        <p:spPr>
          <a:xfrm>
            <a:off x="2663300" y="2767335"/>
            <a:ext cx="6275607" cy="1363260"/>
          </a:xfrm>
          <a:prstGeom prst="roundRect">
            <a:avLst>
              <a:gd name="adj" fmla="val 16667"/>
            </a:avLst>
          </a:prstGeom>
          <a:solidFill>
            <a:schemeClr val="accent6">
              <a:alpha val="26666"/>
            </a:scheme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86" name="Google Shape;586;p35"/>
          <p:cNvSpPr/>
          <p:nvPr/>
        </p:nvSpPr>
        <p:spPr>
          <a:xfrm>
            <a:off x="2663300" y="4136374"/>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87" name="Google Shape;587;p35"/>
          <p:cNvSpPr txBox="1"/>
          <p:nvPr/>
        </p:nvSpPr>
        <p:spPr>
          <a:xfrm>
            <a:off x="2557702" y="302267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70%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Training</a:t>
            </a:r>
            <a:endParaRPr/>
          </a:p>
        </p:txBody>
      </p:sp>
      <p:sp>
        <p:nvSpPr>
          <p:cNvPr id="588" name="Google Shape;588;p35"/>
          <p:cNvSpPr txBox="1"/>
          <p:nvPr/>
        </p:nvSpPr>
        <p:spPr>
          <a:xfrm>
            <a:off x="2663301" y="4215531"/>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30%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Test</a:t>
            </a:r>
            <a:endParaRPr/>
          </a:p>
        </p:txBody>
      </p:sp>
      <p:pic>
        <p:nvPicPr>
          <p:cNvPr id="589" name="Google Shape;589;p35"/>
          <p:cNvPicPr preferRelativeResize="0"/>
          <p:nvPr/>
        </p:nvPicPr>
        <p:blipFill rotWithShape="1">
          <a:blip r:embed="rId4">
            <a:alphaModFix/>
          </a:blip>
          <a:srcRect t="261" b="47638"/>
          <a:stretch/>
        </p:blipFill>
        <p:spPr>
          <a:xfrm>
            <a:off x="2175190" y="1167677"/>
            <a:ext cx="3088602" cy="12977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36"/>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595" name="Google Shape;595;p36"/>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 – Developing ML model</a:t>
            </a:r>
            <a:endParaRPr/>
          </a:p>
        </p:txBody>
      </p:sp>
      <p:sp>
        <p:nvSpPr>
          <p:cNvPr id="596" name="Google Shape;596;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36</a:t>
            </a:fld>
            <a:endParaRPr/>
          </a:p>
        </p:txBody>
      </p:sp>
      <p:grpSp>
        <p:nvGrpSpPr>
          <p:cNvPr id="597" name="Google Shape;597;p36"/>
          <p:cNvGrpSpPr/>
          <p:nvPr/>
        </p:nvGrpSpPr>
        <p:grpSpPr>
          <a:xfrm>
            <a:off x="549719" y="1210361"/>
            <a:ext cx="1570187" cy="3828930"/>
            <a:chOff x="778094" y="1871"/>
            <a:chExt cx="1570187" cy="3828930"/>
          </a:xfrm>
        </p:grpSpPr>
        <p:sp>
          <p:nvSpPr>
            <p:cNvPr id="598" name="Google Shape;598;p36"/>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600" name="Google Shape;600;p36"/>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02" name="Google Shape;602;p36"/>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604" name="Google Shape;604;p36"/>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06" name="Google Shape;606;p36"/>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Training</a:t>
              </a:r>
              <a:endParaRPr sz="1800" b="0" i="0" u="none" strike="noStrike" cap="none">
                <a:solidFill>
                  <a:schemeClr val="dk1"/>
                </a:solidFill>
                <a:latin typeface="Arial"/>
                <a:ea typeface="Arial"/>
                <a:cs typeface="Arial"/>
                <a:sym typeface="Arial"/>
              </a:endParaRPr>
            </a:p>
          </p:txBody>
        </p:sp>
        <p:sp>
          <p:nvSpPr>
            <p:cNvPr id="608" name="Google Shape;608;p36"/>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10" name="Google Shape;610;p36"/>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graphicFrame>
        <p:nvGraphicFramePr>
          <p:cNvPr id="612" name="Google Shape;612;p36"/>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Temp.</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32</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29</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24</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38</a:t>
                      </a:r>
                      <a:endParaRPr dirty="0"/>
                    </a:p>
                  </a:txBody>
                  <a:tcPr marL="91450" marR="91450" marT="45725" marB="45725"/>
                </a:tc>
                <a:extLst>
                  <a:ext uri="{0D108BD9-81ED-4DB2-BD59-A6C34878D82A}">
                    <a16:rowId xmlns:a16="http://schemas.microsoft.com/office/drawing/2014/main" val="10005"/>
                  </a:ext>
                </a:extLst>
              </a:tr>
            </a:tbl>
          </a:graphicData>
        </a:graphic>
      </p:graphicFrame>
      <p:sp>
        <p:nvSpPr>
          <p:cNvPr id="613" name="Google Shape;613;p36"/>
          <p:cNvSpPr/>
          <p:nvPr/>
        </p:nvSpPr>
        <p:spPr>
          <a:xfrm>
            <a:off x="2663300" y="2767335"/>
            <a:ext cx="6275607" cy="1363260"/>
          </a:xfrm>
          <a:prstGeom prst="roundRect">
            <a:avLst>
              <a:gd name="adj" fmla="val 16667"/>
            </a:avLst>
          </a:prstGeom>
          <a:solidFill>
            <a:schemeClr val="accent6">
              <a:alpha val="26666"/>
            </a:scheme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14" name="Google Shape;614;p36"/>
          <p:cNvSpPr txBox="1"/>
          <p:nvPr/>
        </p:nvSpPr>
        <p:spPr>
          <a:xfrm>
            <a:off x="2557702" y="3022676"/>
            <a:ext cx="12037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70% </a:t>
            </a:r>
            <a:endParaRPr/>
          </a:p>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Training</a:t>
            </a:r>
            <a:endParaRPr/>
          </a:p>
        </p:txBody>
      </p:sp>
      <p:sp>
        <p:nvSpPr>
          <p:cNvPr id="615" name="Google Shape;615;p36"/>
          <p:cNvSpPr txBox="1"/>
          <p:nvPr/>
        </p:nvSpPr>
        <p:spPr>
          <a:xfrm>
            <a:off x="2557702" y="1400586"/>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Use only training data to train the model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37"/>
          <p:cNvPicPr preferRelativeResize="0"/>
          <p:nvPr/>
        </p:nvPicPr>
        <p:blipFill rotWithShape="1">
          <a:blip r:embed="rId3">
            <a:alphaModFix/>
          </a:blip>
          <a:srcRect/>
          <a:stretch/>
        </p:blipFill>
        <p:spPr>
          <a:xfrm>
            <a:off x="4339631" y="1688416"/>
            <a:ext cx="2929600" cy="3314420"/>
          </a:xfrm>
          <a:prstGeom prst="rect">
            <a:avLst/>
          </a:prstGeom>
          <a:noFill/>
          <a:ln>
            <a:noFill/>
          </a:ln>
        </p:spPr>
      </p:pic>
      <p:pic>
        <p:nvPicPr>
          <p:cNvPr id="621" name="Google Shape;621;p37"/>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622" name="Google Shape;622;p37"/>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 – Developing ML model</a:t>
            </a:r>
            <a:endParaRPr/>
          </a:p>
        </p:txBody>
      </p:sp>
      <p:sp>
        <p:nvSpPr>
          <p:cNvPr id="623" name="Google Shape;623;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37</a:t>
            </a:fld>
            <a:endParaRPr/>
          </a:p>
        </p:txBody>
      </p:sp>
      <p:grpSp>
        <p:nvGrpSpPr>
          <p:cNvPr id="624" name="Google Shape;624;p37"/>
          <p:cNvGrpSpPr/>
          <p:nvPr/>
        </p:nvGrpSpPr>
        <p:grpSpPr>
          <a:xfrm>
            <a:off x="549719" y="1210361"/>
            <a:ext cx="1570187" cy="3828930"/>
            <a:chOff x="778094" y="1871"/>
            <a:chExt cx="1570187" cy="3828930"/>
          </a:xfrm>
        </p:grpSpPr>
        <p:sp>
          <p:nvSpPr>
            <p:cNvPr id="625" name="Google Shape;625;p37"/>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627" name="Google Shape;627;p37"/>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29" name="Google Shape;629;p37"/>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631" name="Google Shape;631;p37"/>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33" name="Google Shape;633;p37"/>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Training</a:t>
              </a:r>
              <a:endParaRPr sz="1800" b="0" i="0" u="none" strike="noStrike" cap="none">
                <a:solidFill>
                  <a:schemeClr val="dk1"/>
                </a:solidFill>
                <a:latin typeface="Arial"/>
                <a:ea typeface="Arial"/>
                <a:cs typeface="Arial"/>
                <a:sym typeface="Arial"/>
              </a:endParaRPr>
            </a:p>
          </p:txBody>
        </p:sp>
        <p:sp>
          <p:nvSpPr>
            <p:cNvPr id="635" name="Google Shape;635;p37"/>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37" name="Google Shape;637;p37"/>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sp>
        <p:nvSpPr>
          <p:cNvPr id="639" name="Google Shape;639;p37"/>
          <p:cNvSpPr txBox="1"/>
          <p:nvPr/>
        </p:nvSpPr>
        <p:spPr>
          <a:xfrm>
            <a:off x="2488254" y="1280757"/>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Example of linear regression</a:t>
            </a:r>
            <a:endParaRPr/>
          </a:p>
        </p:txBody>
      </p:sp>
      <p:sp>
        <p:nvSpPr>
          <p:cNvPr id="640" name="Google Shape;640;p37"/>
          <p:cNvSpPr txBox="1"/>
          <p:nvPr/>
        </p:nvSpPr>
        <p:spPr>
          <a:xfrm>
            <a:off x="3900668" y="4576745"/>
            <a:ext cx="13426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0" i="0" u="none" strike="noStrike" cap="none">
                <a:solidFill>
                  <a:srgbClr val="000000"/>
                </a:solidFill>
                <a:latin typeface="Arial"/>
                <a:ea typeface="Arial"/>
                <a:cs typeface="Arial"/>
                <a:sym typeface="Arial"/>
              </a:rPr>
              <a:t>Feature 1</a:t>
            </a:r>
            <a:endParaRPr/>
          </a:p>
        </p:txBody>
      </p:sp>
      <p:sp>
        <p:nvSpPr>
          <p:cNvPr id="641" name="Google Shape;641;p37"/>
          <p:cNvSpPr txBox="1"/>
          <p:nvPr/>
        </p:nvSpPr>
        <p:spPr>
          <a:xfrm>
            <a:off x="6684960" y="4576745"/>
            <a:ext cx="13426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0" i="0" u="none" strike="noStrike" cap="none">
                <a:solidFill>
                  <a:srgbClr val="000000"/>
                </a:solidFill>
                <a:latin typeface="Arial"/>
                <a:ea typeface="Arial"/>
                <a:cs typeface="Arial"/>
                <a:sym typeface="Arial"/>
              </a:rPr>
              <a:t>Feature 2</a:t>
            </a:r>
            <a:endParaRPr/>
          </a:p>
        </p:txBody>
      </p:sp>
      <p:sp>
        <p:nvSpPr>
          <p:cNvPr id="642" name="Google Shape;642;p37"/>
          <p:cNvSpPr txBox="1"/>
          <p:nvPr/>
        </p:nvSpPr>
        <p:spPr>
          <a:xfrm>
            <a:off x="2947485" y="3124826"/>
            <a:ext cx="13426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0" i="0" u="none" strike="noStrike" cap="none">
                <a:solidFill>
                  <a:srgbClr val="000000"/>
                </a:solidFill>
                <a:latin typeface="Arial"/>
                <a:ea typeface="Arial"/>
                <a:cs typeface="Arial"/>
                <a:sym typeface="Arial"/>
              </a:rPr>
              <a:t>Temperature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38"/>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648" name="Google Shape;648;p38"/>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47138"/>
              <a:buNone/>
            </a:pPr>
            <a:r>
              <a:rPr lang="en-SG" b="1">
                <a:solidFill>
                  <a:srgbClr val="FFFFFF"/>
                </a:solidFill>
              </a:rPr>
              <a:t>ML Model – Regression Evaluation Metrics </a:t>
            </a:r>
            <a:endParaRPr/>
          </a:p>
        </p:txBody>
      </p:sp>
      <p:sp>
        <p:nvSpPr>
          <p:cNvPr id="649" name="Google Shape;649;p38"/>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https://en.wikipedia.org/wiki/Confusion_matrix</a:t>
            </a:r>
            <a:endParaRPr/>
          </a:p>
        </p:txBody>
      </p:sp>
      <p:grpSp>
        <p:nvGrpSpPr>
          <p:cNvPr id="650" name="Google Shape;650;p38"/>
          <p:cNvGrpSpPr/>
          <p:nvPr/>
        </p:nvGrpSpPr>
        <p:grpSpPr>
          <a:xfrm>
            <a:off x="632572" y="1210303"/>
            <a:ext cx="1562195" cy="3710478"/>
            <a:chOff x="860947" y="1813"/>
            <a:chExt cx="1562195" cy="3710478"/>
          </a:xfrm>
        </p:grpSpPr>
        <p:sp>
          <p:nvSpPr>
            <p:cNvPr id="651" name="Google Shape;651;p38"/>
            <p:cNvSpPr/>
            <p:nvPr/>
          </p:nvSpPr>
          <p:spPr>
            <a:xfrm>
              <a:off x="860947" y="1813"/>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txBox="1"/>
            <p:nvPr/>
          </p:nvSpPr>
          <p:spPr>
            <a:xfrm>
              <a:off x="880706" y="21572"/>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653" name="Google Shape;653;p38"/>
            <p:cNvSpPr/>
            <p:nvPr/>
          </p:nvSpPr>
          <p:spPr>
            <a:xfrm rot="5400000">
              <a:off x="1515551" y="693311"/>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txBox="1"/>
            <p:nvPr/>
          </p:nvSpPr>
          <p:spPr>
            <a:xfrm>
              <a:off x="1550970" y="718609"/>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55" name="Google Shape;655;p38"/>
            <p:cNvSpPr/>
            <p:nvPr/>
          </p:nvSpPr>
          <p:spPr>
            <a:xfrm>
              <a:off x="860947" y="1013762"/>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txBox="1"/>
            <p:nvPr/>
          </p:nvSpPr>
          <p:spPr>
            <a:xfrm>
              <a:off x="880706" y="1033521"/>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657" name="Google Shape;657;p38"/>
            <p:cNvSpPr/>
            <p:nvPr/>
          </p:nvSpPr>
          <p:spPr>
            <a:xfrm rot="5400000">
              <a:off x="1515551" y="1705260"/>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txBox="1"/>
            <p:nvPr/>
          </p:nvSpPr>
          <p:spPr>
            <a:xfrm>
              <a:off x="1550970" y="1730558"/>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59" name="Google Shape;659;p38"/>
            <p:cNvSpPr/>
            <p:nvPr/>
          </p:nvSpPr>
          <p:spPr>
            <a:xfrm>
              <a:off x="860947" y="2025711"/>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txBox="1"/>
            <p:nvPr/>
          </p:nvSpPr>
          <p:spPr>
            <a:xfrm>
              <a:off x="880706" y="2045470"/>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661" name="Google Shape;661;p38"/>
            <p:cNvSpPr/>
            <p:nvPr/>
          </p:nvSpPr>
          <p:spPr>
            <a:xfrm rot="5400000">
              <a:off x="1515551" y="2717209"/>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txBox="1"/>
            <p:nvPr/>
          </p:nvSpPr>
          <p:spPr>
            <a:xfrm>
              <a:off x="1550970" y="2742507"/>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63" name="Google Shape;663;p38"/>
            <p:cNvSpPr/>
            <p:nvPr/>
          </p:nvSpPr>
          <p:spPr>
            <a:xfrm>
              <a:off x="860947" y="3037659"/>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txBox="1"/>
            <p:nvPr/>
          </p:nvSpPr>
          <p:spPr>
            <a:xfrm>
              <a:off x="880706" y="3057418"/>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Evaluation </a:t>
              </a:r>
              <a:endParaRPr/>
            </a:p>
          </p:txBody>
        </p:sp>
      </p:grpSp>
      <p:graphicFrame>
        <p:nvGraphicFramePr>
          <p:cNvPr id="665" name="Google Shape;665;p38"/>
          <p:cNvGraphicFramePr/>
          <p:nvPr>
            <p:extLst>
              <p:ext uri="{D42A27DB-BD31-4B8C-83A1-F6EECF244321}">
                <p14:modId xmlns:p14="http://schemas.microsoft.com/office/powerpoint/2010/main" val="1964035129"/>
              </p:ext>
            </p:extLst>
          </p:nvPr>
        </p:nvGraphicFramePr>
        <p:xfrm>
          <a:off x="3408201" y="2141341"/>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34</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32</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31</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29</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26</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24</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35</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38</a:t>
                      </a:r>
                      <a:endParaRPr dirty="0"/>
                    </a:p>
                  </a:txBody>
                  <a:tcPr marL="91450" marR="91450" marT="45725" marB="45725"/>
                </a:tc>
                <a:extLst>
                  <a:ext uri="{0D108BD9-81ED-4DB2-BD59-A6C34878D82A}">
                    <a16:rowId xmlns:a16="http://schemas.microsoft.com/office/drawing/2014/main" val="10005"/>
                  </a:ext>
                </a:extLst>
              </a:tr>
            </a:tbl>
          </a:graphicData>
        </a:graphic>
      </p:graphicFrame>
      <p:sp>
        <p:nvSpPr>
          <p:cNvPr id="666" name="Google Shape;666;p38"/>
          <p:cNvSpPr txBox="1">
            <a:spLocks noGrp="1"/>
          </p:cNvSpPr>
          <p:nvPr>
            <p:ph type="sldNum" idx="12"/>
          </p:nvPr>
        </p:nvSpPr>
        <p:spPr>
          <a:xfrm>
            <a:off x="6457950" y="4502018"/>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38</a:t>
            </a:fld>
            <a:endParaRPr/>
          </a:p>
        </p:txBody>
      </p:sp>
      <p:sp>
        <p:nvSpPr>
          <p:cNvPr id="667" name="Google Shape;667;p38"/>
          <p:cNvSpPr/>
          <p:nvPr/>
        </p:nvSpPr>
        <p:spPr>
          <a:xfrm>
            <a:off x="2686051" y="3912664"/>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68" name="Google Shape;668;p38"/>
          <p:cNvSpPr txBox="1"/>
          <p:nvPr/>
        </p:nvSpPr>
        <p:spPr>
          <a:xfrm>
            <a:off x="2663301" y="395028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30%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Test</a:t>
            </a:r>
            <a:endParaRPr/>
          </a:p>
        </p:txBody>
      </p:sp>
      <p:sp>
        <p:nvSpPr>
          <p:cNvPr id="669" name="Google Shape;669;p38"/>
          <p:cNvSpPr txBox="1"/>
          <p:nvPr/>
        </p:nvSpPr>
        <p:spPr>
          <a:xfrm>
            <a:off x="2557702" y="1400586"/>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Use only testing data to evaluate the model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39"/>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675" name="Google Shape;675;p39"/>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47138"/>
              <a:buNone/>
            </a:pPr>
            <a:r>
              <a:rPr lang="en-SG" b="1">
                <a:solidFill>
                  <a:srgbClr val="FFFFFF"/>
                </a:solidFill>
              </a:rPr>
              <a:t>ML Model – Regression Evaluation Metrics </a:t>
            </a:r>
            <a:endParaRPr/>
          </a:p>
        </p:txBody>
      </p:sp>
      <p:grpSp>
        <p:nvGrpSpPr>
          <p:cNvPr id="676" name="Google Shape;676;p39"/>
          <p:cNvGrpSpPr/>
          <p:nvPr/>
        </p:nvGrpSpPr>
        <p:grpSpPr>
          <a:xfrm>
            <a:off x="632572" y="1210303"/>
            <a:ext cx="1562195" cy="3710478"/>
            <a:chOff x="860947" y="1813"/>
            <a:chExt cx="1562195" cy="3710478"/>
          </a:xfrm>
        </p:grpSpPr>
        <p:sp>
          <p:nvSpPr>
            <p:cNvPr id="677" name="Google Shape;677;p39"/>
            <p:cNvSpPr/>
            <p:nvPr/>
          </p:nvSpPr>
          <p:spPr>
            <a:xfrm>
              <a:off x="860947" y="1813"/>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txBox="1"/>
            <p:nvPr/>
          </p:nvSpPr>
          <p:spPr>
            <a:xfrm>
              <a:off x="880706" y="21572"/>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679" name="Google Shape;679;p39"/>
            <p:cNvSpPr/>
            <p:nvPr/>
          </p:nvSpPr>
          <p:spPr>
            <a:xfrm rot="5400000">
              <a:off x="1515551" y="693311"/>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txBox="1"/>
            <p:nvPr/>
          </p:nvSpPr>
          <p:spPr>
            <a:xfrm>
              <a:off x="1550970" y="718609"/>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81" name="Google Shape;681;p39"/>
            <p:cNvSpPr/>
            <p:nvPr/>
          </p:nvSpPr>
          <p:spPr>
            <a:xfrm>
              <a:off x="860947" y="1013762"/>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txBox="1"/>
            <p:nvPr/>
          </p:nvSpPr>
          <p:spPr>
            <a:xfrm>
              <a:off x="880706" y="1033521"/>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683" name="Google Shape;683;p39"/>
            <p:cNvSpPr/>
            <p:nvPr/>
          </p:nvSpPr>
          <p:spPr>
            <a:xfrm rot="5400000">
              <a:off x="1515551" y="1705260"/>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txBox="1"/>
            <p:nvPr/>
          </p:nvSpPr>
          <p:spPr>
            <a:xfrm>
              <a:off x="1550970" y="1730558"/>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85" name="Google Shape;685;p39"/>
            <p:cNvSpPr/>
            <p:nvPr/>
          </p:nvSpPr>
          <p:spPr>
            <a:xfrm>
              <a:off x="860947" y="2025711"/>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txBox="1"/>
            <p:nvPr/>
          </p:nvSpPr>
          <p:spPr>
            <a:xfrm>
              <a:off x="880706" y="2045470"/>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687" name="Google Shape;687;p39"/>
            <p:cNvSpPr/>
            <p:nvPr/>
          </p:nvSpPr>
          <p:spPr>
            <a:xfrm rot="5400000">
              <a:off x="1515551" y="2717209"/>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txBox="1"/>
            <p:nvPr/>
          </p:nvSpPr>
          <p:spPr>
            <a:xfrm>
              <a:off x="1550970" y="2742507"/>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89" name="Google Shape;689;p39"/>
            <p:cNvSpPr/>
            <p:nvPr/>
          </p:nvSpPr>
          <p:spPr>
            <a:xfrm>
              <a:off x="860947" y="3037659"/>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txBox="1"/>
            <p:nvPr/>
          </p:nvSpPr>
          <p:spPr>
            <a:xfrm>
              <a:off x="880706" y="3057418"/>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Evaluation </a:t>
              </a:r>
              <a:endParaRPr/>
            </a:p>
          </p:txBody>
        </p:sp>
      </p:grpSp>
      <p:sp>
        <p:nvSpPr>
          <p:cNvPr id="692" name="Google Shape;692;p39"/>
          <p:cNvSpPr txBox="1">
            <a:spLocks noGrp="1"/>
          </p:cNvSpPr>
          <p:nvPr>
            <p:ph type="sldNum" idx="12"/>
          </p:nvPr>
        </p:nvSpPr>
        <p:spPr>
          <a:xfrm>
            <a:off x="6457950" y="4502018"/>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39</a:t>
            </a:fld>
            <a:endParaRPr/>
          </a:p>
        </p:txBody>
      </p:sp>
      <p:sp>
        <p:nvSpPr>
          <p:cNvPr id="694" name="Google Shape;694;p39"/>
          <p:cNvSpPr txBox="1"/>
          <p:nvPr/>
        </p:nvSpPr>
        <p:spPr>
          <a:xfrm>
            <a:off x="2663301" y="395028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dirty="0">
                <a:solidFill>
                  <a:srgbClr val="000000"/>
                </a:solidFill>
                <a:latin typeface="Arial"/>
                <a:ea typeface="Arial"/>
                <a:cs typeface="Arial"/>
                <a:sym typeface="Arial"/>
              </a:rPr>
              <a:t>30% </a:t>
            </a:r>
            <a:endParaRPr dirty="0"/>
          </a:p>
          <a:p>
            <a:pPr marL="0" marR="0" lvl="0" indent="0" algn="l" rtl="0">
              <a:lnSpc>
                <a:spcPct val="100000"/>
              </a:lnSpc>
              <a:spcBef>
                <a:spcPts val="0"/>
              </a:spcBef>
              <a:spcAft>
                <a:spcPts val="0"/>
              </a:spcAft>
              <a:buNone/>
            </a:pPr>
            <a:r>
              <a:rPr lang="en-SG" sz="1600" b="0" i="0" u="none" strike="noStrike" cap="none" dirty="0">
                <a:solidFill>
                  <a:srgbClr val="000000"/>
                </a:solidFill>
                <a:latin typeface="Arial"/>
                <a:ea typeface="Arial"/>
                <a:cs typeface="Arial"/>
                <a:sym typeface="Arial"/>
              </a:rPr>
              <a:t>Test</a:t>
            </a:r>
            <a:endParaRPr dirty="0"/>
          </a:p>
        </p:txBody>
      </p:sp>
      <p:sp>
        <p:nvSpPr>
          <p:cNvPr id="695" name="Google Shape;695;p39"/>
          <p:cNvSpPr txBox="1"/>
          <p:nvPr/>
        </p:nvSpPr>
        <p:spPr>
          <a:xfrm>
            <a:off x="2663300" y="1306635"/>
            <a:ext cx="595764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2000" b="0" i="0" u="none" strike="noStrike" cap="none" dirty="0">
                <a:solidFill>
                  <a:srgbClr val="000000"/>
                </a:solidFill>
                <a:latin typeface="Arial"/>
                <a:ea typeface="Arial"/>
                <a:cs typeface="Arial"/>
                <a:sym typeface="Arial"/>
              </a:rPr>
              <a:t>A perfect model should predict all testing data correctly</a:t>
            </a:r>
            <a:r>
              <a:rPr lang="en-SG" sz="2000" b="0" i="0" u="none" strike="noStrike" cap="none" dirty="0">
                <a:solidFill>
                  <a:srgbClr val="000000"/>
                </a:solidFill>
                <a:latin typeface="Arial"/>
                <a:ea typeface="Arial"/>
                <a:cs typeface="Arial"/>
                <a:sym typeface="Wingdings" panose="05000000000000000000" pitchFamily="2" charset="2"/>
              </a:rPr>
              <a:t></a:t>
            </a:r>
            <a:r>
              <a:rPr lang="en-SG" sz="2000" b="0" i="0" u="none" strike="noStrike" cap="none" dirty="0">
                <a:solidFill>
                  <a:srgbClr val="000000"/>
                </a:solidFill>
                <a:latin typeface="Arial"/>
                <a:ea typeface="Arial"/>
                <a:cs typeface="Arial"/>
                <a:sym typeface="Arial"/>
              </a:rPr>
              <a:t> </a:t>
            </a:r>
            <a:r>
              <a:rPr lang="en-SG" sz="2000" b="1" i="0" u="none" strike="noStrike" cap="none" dirty="0">
                <a:solidFill>
                  <a:srgbClr val="FF0000"/>
                </a:solidFill>
                <a:latin typeface="Arial"/>
                <a:ea typeface="Arial"/>
                <a:cs typeface="Arial"/>
                <a:sym typeface="Arial"/>
              </a:rPr>
              <a:t>Mean Square Error </a:t>
            </a:r>
            <a:r>
              <a:rPr lang="en-SG" sz="2000" b="0" i="0" u="none" strike="noStrike" cap="none" dirty="0">
                <a:solidFill>
                  <a:srgbClr val="000000"/>
                </a:solidFill>
                <a:latin typeface="Arial"/>
                <a:ea typeface="Arial"/>
                <a:cs typeface="Arial"/>
                <a:sym typeface="Arial"/>
              </a:rPr>
              <a:t>= 0 </a:t>
            </a:r>
            <a:endParaRPr dirty="0"/>
          </a:p>
        </p:txBody>
      </p:sp>
      <p:graphicFrame>
        <p:nvGraphicFramePr>
          <p:cNvPr id="2" name="Google Shape;665;p38">
            <a:extLst>
              <a:ext uri="{FF2B5EF4-FFF2-40B4-BE49-F238E27FC236}">
                <a16:creationId xmlns:a16="http://schemas.microsoft.com/office/drawing/2014/main" id="{BFF0A71C-364E-2E1A-FD46-B61624845408}"/>
              </a:ext>
            </a:extLst>
          </p:cNvPr>
          <p:cNvGraphicFramePr/>
          <p:nvPr>
            <p:extLst>
              <p:ext uri="{D42A27DB-BD31-4B8C-83A1-F6EECF244321}">
                <p14:modId xmlns:p14="http://schemas.microsoft.com/office/powerpoint/2010/main" val="285420596"/>
              </p:ext>
            </p:extLst>
          </p:nvPr>
        </p:nvGraphicFramePr>
        <p:xfrm>
          <a:off x="3408201" y="2141341"/>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34</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32</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31</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29</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26</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24</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35</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38</a:t>
                      </a:r>
                      <a:endParaRPr dirty="0"/>
                    </a:p>
                  </a:txBody>
                  <a:tcPr marL="91450" marR="91450" marT="45725" marB="45725"/>
                </a:tc>
                <a:extLst>
                  <a:ext uri="{0D108BD9-81ED-4DB2-BD59-A6C34878D82A}">
                    <a16:rowId xmlns:a16="http://schemas.microsoft.com/office/drawing/2014/main" val="10005"/>
                  </a:ext>
                </a:extLst>
              </a:tr>
            </a:tbl>
          </a:graphicData>
        </a:graphic>
      </p:graphicFrame>
      <p:sp>
        <p:nvSpPr>
          <p:cNvPr id="693" name="Google Shape;693;p39"/>
          <p:cNvSpPr/>
          <p:nvPr/>
        </p:nvSpPr>
        <p:spPr>
          <a:xfrm>
            <a:off x="2663300" y="3871129"/>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4"/>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101" name="Google Shape;101;p4"/>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latin typeface="Arial"/>
                <a:ea typeface="Arial"/>
                <a:cs typeface="Arial"/>
                <a:sym typeface="Arial"/>
              </a:rPr>
              <a:t>Machine Learning </a:t>
            </a:r>
            <a:endParaRPr/>
          </a:p>
        </p:txBody>
      </p:sp>
      <p:sp>
        <p:nvSpPr>
          <p:cNvPr id="102" name="Google Shape;102;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latin typeface="Arial"/>
                <a:ea typeface="Arial"/>
                <a:cs typeface="Arial"/>
                <a:sym typeface="Arial"/>
              </a:rPr>
              <a:t>4</a:t>
            </a:fld>
            <a:endParaRPr>
              <a:latin typeface="Arial"/>
              <a:ea typeface="Arial"/>
              <a:cs typeface="Arial"/>
              <a:sym typeface="Arial"/>
            </a:endParaRPr>
          </a:p>
        </p:txBody>
      </p:sp>
      <p:grpSp>
        <p:nvGrpSpPr>
          <p:cNvPr id="103" name="Google Shape;103;p4"/>
          <p:cNvGrpSpPr/>
          <p:nvPr/>
        </p:nvGrpSpPr>
        <p:grpSpPr>
          <a:xfrm>
            <a:off x="628650" y="1311726"/>
            <a:ext cx="7994992" cy="3615958"/>
            <a:chOff x="1554480" y="1534583"/>
            <a:chExt cx="9424649" cy="4262560"/>
          </a:xfrm>
        </p:grpSpPr>
        <p:sp>
          <p:nvSpPr>
            <p:cNvPr id="104" name="Google Shape;104;p4"/>
            <p:cNvSpPr/>
            <p:nvPr/>
          </p:nvSpPr>
          <p:spPr>
            <a:xfrm>
              <a:off x="1554480" y="1859280"/>
              <a:ext cx="3937863" cy="3937863"/>
            </a:xfrm>
            <a:prstGeom prst="ellipse">
              <a:avLst/>
            </a:prstGeom>
            <a:solidFill>
              <a:srgbClr val="094572"/>
            </a:solidFill>
            <a:ln w="25400" cap="flat" cmpd="sng">
              <a:solidFill>
                <a:srgbClr val="7884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4"/>
            <p:cNvSpPr txBox="1"/>
            <p:nvPr/>
          </p:nvSpPr>
          <p:spPr>
            <a:xfrm>
              <a:off x="2466770" y="2301524"/>
              <a:ext cx="227634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400" b="1" i="0" u="none" strike="noStrike" cap="none">
                  <a:solidFill>
                    <a:srgbClr val="F2F2F2"/>
                  </a:solidFill>
                  <a:latin typeface="Arial"/>
                  <a:ea typeface="Arial"/>
                  <a:cs typeface="Arial"/>
                  <a:sym typeface="Arial"/>
                </a:rPr>
                <a:t>Artificial Intelligence</a:t>
              </a:r>
              <a:endParaRPr/>
            </a:p>
          </p:txBody>
        </p:sp>
        <p:cxnSp>
          <p:nvCxnSpPr>
            <p:cNvPr id="106" name="Google Shape;106;p4"/>
            <p:cNvCxnSpPr/>
            <p:nvPr/>
          </p:nvCxnSpPr>
          <p:spPr>
            <a:xfrm rot="10800000" flipH="1">
              <a:off x="4905671" y="1930400"/>
              <a:ext cx="1718649" cy="848947"/>
            </a:xfrm>
            <a:prstGeom prst="straightConnector1">
              <a:avLst/>
            </a:prstGeom>
            <a:noFill/>
            <a:ln w="28575" cap="flat" cmpd="sng">
              <a:solidFill>
                <a:srgbClr val="7F7F7F"/>
              </a:solidFill>
              <a:prstDash val="dash"/>
              <a:round/>
              <a:headEnd type="none" w="sm" len="sm"/>
              <a:tailEnd type="none" w="sm" len="sm"/>
            </a:ln>
          </p:spPr>
        </p:cxnSp>
        <p:sp>
          <p:nvSpPr>
            <p:cNvPr id="107" name="Google Shape;107;p4"/>
            <p:cNvSpPr txBox="1"/>
            <p:nvPr/>
          </p:nvSpPr>
          <p:spPr>
            <a:xfrm>
              <a:off x="6699659" y="1534583"/>
              <a:ext cx="4279470" cy="9433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1" i="0" u="none" strike="noStrike" cap="none">
                  <a:solidFill>
                    <a:srgbClr val="094572"/>
                  </a:solidFill>
                  <a:latin typeface="Arial"/>
                  <a:ea typeface="Arial"/>
                  <a:cs typeface="Arial"/>
                  <a:sym typeface="Arial"/>
                </a:rPr>
                <a:t>Artificial Intelligence</a:t>
              </a:r>
              <a:endParaRPr/>
            </a:p>
            <a:p>
              <a:pPr marL="0" marR="0" lvl="0" indent="0" algn="l" rtl="0">
                <a:lnSpc>
                  <a:spcPct val="100000"/>
                </a:lnSpc>
                <a:spcBef>
                  <a:spcPts val="0"/>
                </a:spcBef>
                <a:spcAft>
                  <a:spcPts val="0"/>
                </a:spcAft>
                <a:buNone/>
              </a:pPr>
              <a:r>
                <a:rPr lang="en-SG" sz="1600" b="0" i="0" u="none" strike="noStrike" cap="none">
                  <a:solidFill>
                    <a:srgbClr val="094572"/>
                  </a:solidFill>
                  <a:latin typeface="Arial"/>
                  <a:ea typeface="Arial"/>
                  <a:cs typeface="Arial"/>
                  <a:sym typeface="Arial"/>
                </a:rPr>
                <a:t>A technique which enables machines to mimic human behaviour</a:t>
              </a:r>
              <a:endParaRPr/>
            </a:p>
          </p:txBody>
        </p:sp>
        <p:sp>
          <p:nvSpPr>
            <p:cNvPr id="108" name="Google Shape;108;p4"/>
            <p:cNvSpPr/>
            <p:nvPr/>
          </p:nvSpPr>
          <p:spPr>
            <a:xfrm>
              <a:off x="4743111" y="2677747"/>
              <a:ext cx="221061" cy="221061"/>
            </a:xfrm>
            <a:prstGeom prst="ellipse">
              <a:avLst/>
            </a:prstGeom>
            <a:solidFill>
              <a:srgbClr val="BFBFBF"/>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09" name="Google Shape;109;p4"/>
          <p:cNvGrpSpPr/>
          <p:nvPr/>
        </p:nvGrpSpPr>
        <p:grpSpPr>
          <a:xfrm>
            <a:off x="993841" y="2339779"/>
            <a:ext cx="7629801" cy="2610130"/>
            <a:chOff x="1984974" y="2742497"/>
            <a:chExt cx="8994155" cy="3076871"/>
          </a:xfrm>
        </p:grpSpPr>
        <p:sp>
          <p:nvSpPr>
            <p:cNvPr id="110" name="Google Shape;110;p4"/>
            <p:cNvSpPr/>
            <p:nvPr/>
          </p:nvSpPr>
          <p:spPr>
            <a:xfrm>
              <a:off x="1984974" y="2742497"/>
              <a:ext cx="3076871" cy="3076871"/>
            </a:xfrm>
            <a:prstGeom prst="ellipse">
              <a:avLst/>
            </a:prstGeom>
            <a:solidFill>
              <a:srgbClr val="026A8D"/>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4"/>
            <p:cNvSpPr txBox="1"/>
            <p:nvPr/>
          </p:nvSpPr>
          <p:spPr>
            <a:xfrm>
              <a:off x="2466769" y="3101027"/>
              <a:ext cx="227634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400" b="1" i="0" u="none" strike="noStrike" cap="none">
                  <a:solidFill>
                    <a:srgbClr val="F2F2F2"/>
                  </a:solidFill>
                  <a:latin typeface="Arial"/>
                  <a:ea typeface="Arial"/>
                  <a:cs typeface="Arial"/>
                  <a:sym typeface="Arial"/>
                </a:rPr>
                <a:t>Machine Learning</a:t>
              </a:r>
              <a:endParaRPr/>
            </a:p>
          </p:txBody>
        </p:sp>
        <p:cxnSp>
          <p:nvCxnSpPr>
            <p:cNvPr id="112" name="Google Shape;112;p4"/>
            <p:cNvCxnSpPr>
              <a:endCxn id="113" idx="1"/>
            </p:cNvCxnSpPr>
            <p:nvPr/>
          </p:nvCxnSpPr>
          <p:spPr>
            <a:xfrm rot="10800000" flipH="1">
              <a:off x="4626959" y="3600382"/>
              <a:ext cx="2072700" cy="395400"/>
            </a:xfrm>
            <a:prstGeom prst="straightConnector1">
              <a:avLst/>
            </a:prstGeom>
            <a:noFill/>
            <a:ln w="28575" cap="flat" cmpd="sng">
              <a:solidFill>
                <a:srgbClr val="7F7F7F"/>
              </a:solidFill>
              <a:prstDash val="dash"/>
              <a:round/>
              <a:headEnd type="none" w="sm" len="sm"/>
              <a:tailEnd type="none" w="sm" len="sm"/>
            </a:ln>
          </p:spPr>
        </p:cxnSp>
        <p:sp>
          <p:nvSpPr>
            <p:cNvPr id="113" name="Google Shape;113;p4"/>
            <p:cNvSpPr txBox="1"/>
            <p:nvPr/>
          </p:nvSpPr>
          <p:spPr>
            <a:xfrm>
              <a:off x="6699659" y="2983601"/>
              <a:ext cx="4279470" cy="12335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1" i="0" u="none" strike="noStrike" cap="none">
                  <a:solidFill>
                    <a:srgbClr val="094572"/>
                  </a:solidFill>
                  <a:latin typeface="Arial"/>
                  <a:ea typeface="Arial"/>
                  <a:cs typeface="Arial"/>
                  <a:sym typeface="Arial"/>
                </a:rPr>
                <a:t>Machine Learning</a:t>
              </a:r>
              <a:endParaRPr/>
            </a:p>
            <a:p>
              <a:pPr marL="0" marR="0" lvl="0" indent="0" algn="l" rtl="0">
                <a:lnSpc>
                  <a:spcPct val="100000"/>
                </a:lnSpc>
                <a:spcBef>
                  <a:spcPts val="0"/>
                </a:spcBef>
                <a:spcAft>
                  <a:spcPts val="0"/>
                </a:spcAft>
                <a:buNone/>
              </a:pPr>
              <a:r>
                <a:rPr lang="en-SG" sz="1600" b="0" i="0" u="none" strike="noStrike" cap="none">
                  <a:solidFill>
                    <a:srgbClr val="094572"/>
                  </a:solidFill>
                  <a:latin typeface="Arial"/>
                  <a:ea typeface="Arial"/>
                  <a:cs typeface="Arial"/>
                  <a:sym typeface="Arial"/>
                </a:rPr>
                <a:t>Subset of AI technique which uses statistical methods to enable machines to improve with experience. </a:t>
              </a:r>
              <a:endParaRPr/>
            </a:p>
          </p:txBody>
        </p:sp>
        <p:sp>
          <p:nvSpPr>
            <p:cNvPr id="114" name="Google Shape;114;p4"/>
            <p:cNvSpPr/>
            <p:nvPr/>
          </p:nvSpPr>
          <p:spPr>
            <a:xfrm>
              <a:off x="4579894" y="3835050"/>
              <a:ext cx="221061" cy="221061"/>
            </a:xfrm>
            <a:prstGeom prst="ellipse">
              <a:avLst/>
            </a:prstGeom>
            <a:solidFill>
              <a:srgbClr val="BFBFBF"/>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15" name="Google Shape;115;p4"/>
          <p:cNvGrpSpPr/>
          <p:nvPr/>
        </p:nvGrpSpPr>
        <p:grpSpPr>
          <a:xfrm>
            <a:off x="1343047" y="3086062"/>
            <a:ext cx="7182968" cy="1852734"/>
            <a:chOff x="2414083" y="3624218"/>
            <a:chExt cx="8467419" cy="2184038"/>
          </a:xfrm>
        </p:grpSpPr>
        <p:sp>
          <p:nvSpPr>
            <p:cNvPr id="116" name="Google Shape;116;p4"/>
            <p:cNvSpPr/>
            <p:nvPr/>
          </p:nvSpPr>
          <p:spPr>
            <a:xfrm>
              <a:off x="2452711" y="3624218"/>
              <a:ext cx="2184038" cy="2184038"/>
            </a:xfrm>
            <a:prstGeom prst="ellipse">
              <a:avLst/>
            </a:prstGeom>
            <a:solidFill>
              <a:srgbClr val="09ADC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 name="Google Shape;117;p4"/>
            <p:cNvSpPr txBox="1"/>
            <p:nvPr/>
          </p:nvSpPr>
          <p:spPr>
            <a:xfrm>
              <a:off x="2414083" y="4263685"/>
              <a:ext cx="227634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400" b="1" i="0" u="none" strike="noStrike" cap="none">
                  <a:solidFill>
                    <a:srgbClr val="F2F2F2"/>
                  </a:solidFill>
                  <a:latin typeface="Arial"/>
                  <a:ea typeface="Arial"/>
                  <a:cs typeface="Arial"/>
                  <a:sym typeface="Arial"/>
                </a:rPr>
                <a:t>Deep Learning</a:t>
              </a:r>
              <a:endParaRPr/>
            </a:p>
          </p:txBody>
        </p:sp>
        <p:cxnSp>
          <p:nvCxnSpPr>
            <p:cNvPr id="118" name="Google Shape;118;p4"/>
            <p:cNvCxnSpPr>
              <a:endCxn id="119" idx="1"/>
            </p:cNvCxnSpPr>
            <p:nvPr/>
          </p:nvCxnSpPr>
          <p:spPr>
            <a:xfrm>
              <a:off x="4406032" y="4862573"/>
              <a:ext cx="2196000" cy="295800"/>
            </a:xfrm>
            <a:prstGeom prst="straightConnector1">
              <a:avLst/>
            </a:prstGeom>
            <a:noFill/>
            <a:ln w="28575" cap="flat" cmpd="sng">
              <a:solidFill>
                <a:srgbClr val="7F7F7F"/>
              </a:solidFill>
              <a:prstDash val="dash"/>
              <a:round/>
              <a:headEnd type="none" w="sm" len="sm"/>
              <a:tailEnd type="none" w="sm" len="sm"/>
            </a:ln>
          </p:spPr>
        </p:cxnSp>
        <p:sp>
          <p:nvSpPr>
            <p:cNvPr id="119" name="Google Shape;119;p4"/>
            <p:cNvSpPr txBox="1"/>
            <p:nvPr/>
          </p:nvSpPr>
          <p:spPr>
            <a:xfrm>
              <a:off x="6602032" y="4541591"/>
              <a:ext cx="4279470" cy="12335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1" i="0" u="none" strike="noStrike" cap="none">
                  <a:solidFill>
                    <a:srgbClr val="094572"/>
                  </a:solidFill>
                  <a:latin typeface="Arial"/>
                  <a:ea typeface="Arial"/>
                  <a:cs typeface="Arial"/>
                  <a:sym typeface="Arial"/>
                </a:rPr>
                <a:t>Deep Learning</a:t>
              </a:r>
              <a:endParaRPr/>
            </a:p>
            <a:p>
              <a:pPr marL="0" marR="0" lvl="0" indent="0" algn="l" rtl="0">
                <a:lnSpc>
                  <a:spcPct val="100000"/>
                </a:lnSpc>
                <a:spcBef>
                  <a:spcPts val="0"/>
                </a:spcBef>
                <a:spcAft>
                  <a:spcPts val="0"/>
                </a:spcAft>
                <a:buNone/>
              </a:pPr>
              <a:r>
                <a:rPr lang="en-SG" sz="1600" b="0" i="0" u="none" strike="noStrike" cap="none">
                  <a:solidFill>
                    <a:srgbClr val="094572"/>
                  </a:solidFill>
                  <a:latin typeface="Arial"/>
                  <a:ea typeface="Arial"/>
                  <a:cs typeface="Arial"/>
                  <a:sym typeface="Arial"/>
                </a:rPr>
                <a:t>Subset of Machine Learning which make the computation of multi-layer neural network feasible</a:t>
              </a:r>
              <a:endParaRPr/>
            </a:p>
          </p:txBody>
        </p:sp>
        <p:sp>
          <p:nvSpPr>
            <p:cNvPr id="120" name="Google Shape;120;p4"/>
            <p:cNvSpPr/>
            <p:nvPr/>
          </p:nvSpPr>
          <p:spPr>
            <a:xfrm>
              <a:off x="4184873" y="4729860"/>
              <a:ext cx="221061" cy="221061"/>
            </a:xfrm>
            <a:prstGeom prst="ellipse">
              <a:avLst/>
            </a:prstGeom>
            <a:solidFill>
              <a:srgbClr val="BFBFBF"/>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40"/>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701" name="Google Shape;701;p40"/>
          <p:cNvSpPr txBox="1">
            <a:spLocks noGrp="1"/>
          </p:cNvSpPr>
          <p:nvPr>
            <p:ph type="title"/>
          </p:nvPr>
        </p:nvSpPr>
        <p:spPr>
          <a:xfrm>
            <a:off x="628650" y="220904"/>
            <a:ext cx="7982915"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Regression Evaluation Metrics </a:t>
            </a:r>
            <a:endParaRPr/>
          </a:p>
        </p:txBody>
      </p:sp>
      <p:sp>
        <p:nvSpPr>
          <p:cNvPr id="702" name="Google Shape;702;p40"/>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https://medium.com/@parag.jain164/performance-matrix-for-regression-model-c9ba0d2cae33</a:t>
            </a:r>
            <a:endParaRPr/>
          </a:p>
        </p:txBody>
      </p:sp>
      <p:grpSp>
        <p:nvGrpSpPr>
          <p:cNvPr id="703" name="Google Shape;703;p40"/>
          <p:cNvGrpSpPr/>
          <p:nvPr/>
        </p:nvGrpSpPr>
        <p:grpSpPr>
          <a:xfrm>
            <a:off x="605825" y="1210227"/>
            <a:ext cx="1457975" cy="3555297"/>
            <a:chOff x="834200" y="1737"/>
            <a:chExt cx="1457975" cy="3555297"/>
          </a:xfrm>
        </p:grpSpPr>
        <p:sp>
          <p:nvSpPr>
            <p:cNvPr id="704" name="Google Shape;704;p40"/>
            <p:cNvSpPr/>
            <p:nvPr/>
          </p:nvSpPr>
          <p:spPr>
            <a:xfrm>
              <a:off x="834200" y="173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txBox="1"/>
            <p:nvPr/>
          </p:nvSpPr>
          <p:spPr>
            <a:xfrm>
              <a:off x="853133" y="2067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Preparation </a:t>
              </a:r>
              <a:endParaRPr/>
            </a:p>
          </p:txBody>
        </p:sp>
        <p:sp>
          <p:nvSpPr>
            <p:cNvPr id="706" name="Google Shape;706;p40"/>
            <p:cNvSpPr/>
            <p:nvPr/>
          </p:nvSpPr>
          <p:spPr>
            <a:xfrm rot="5400000">
              <a:off x="1441985" y="664315"/>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txBox="1"/>
            <p:nvPr/>
          </p:nvSpPr>
          <p:spPr>
            <a:xfrm>
              <a:off x="1475922" y="688555"/>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08" name="Google Shape;708;p40"/>
            <p:cNvSpPr/>
            <p:nvPr/>
          </p:nvSpPr>
          <p:spPr>
            <a:xfrm>
              <a:off x="834200" y="971364"/>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txBox="1"/>
            <p:nvPr/>
          </p:nvSpPr>
          <p:spPr>
            <a:xfrm>
              <a:off x="853133" y="990297"/>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Splitting (Train/Test)</a:t>
              </a:r>
              <a:endParaRPr/>
            </a:p>
          </p:txBody>
        </p:sp>
        <p:sp>
          <p:nvSpPr>
            <p:cNvPr id="710" name="Google Shape;710;p40"/>
            <p:cNvSpPr/>
            <p:nvPr/>
          </p:nvSpPr>
          <p:spPr>
            <a:xfrm rot="5400000">
              <a:off x="1441985" y="1633942"/>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txBox="1"/>
            <p:nvPr/>
          </p:nvSpPr>
          <p:spPr>
            <a:xfrm>
              <a:off x="1475922" y="1658182"/>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12" name="Google Shape;712;p40"/>
            <p:cNvSpPr/>
            <p:nvPr/>
          </p:nvSpPr>
          <p:spPr>
            <a:xfrm>
              <a:off x="834200" y="1940990"/>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txBox="1"/>
            <p:nvPr/>
          </p:nvSpPr>
          <p:spPr>
            <a:xfrm>
              <a:off x="853133" y="1959923"/>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Model Training</a:t>
              </a:r>
              <a:endParaRPr/>
            </a:p>
          </p:txBody>
        </p:sp>
        <p:sp>
          <p:nvSpPr>
            <p:cNvPr id="714" name="Google Shape;714;p40"/>
            <p:cNvSpPr/>
            <p:nvPr/>
          </p:nvSpPr>
          <p:spPr>
            <a:xfrm rot="5400000">
              <a:off x="1441985" y="2603569"/>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txBox="1"/>
            <p:nvPr/>
          </p:nvSpPr>
          <p:spPr>
            <a:xfrm>
              <a:off x="1475922" y="2627809"/>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16" name="Google Shape;716;p40"/>
            <p:cNvSpPr/>
            <p:nvPr/>
          </p:nvSpPr>
          <p:spPr>
            <a:xfrm>
              <a:off x="834200" y="291061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txBox="1"/>
            <p:nvPr/>
          </p:nvSpPr>
          <p:spPr>
            <a:xfrm>
              <a:off x="853133" y="292955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dk1"/>
                  </a:solidFill>
                  <a:latin typeface="Arial"/>
                  <a:ea typeface="Arial"/>
                  <a:cs typeface="Arial"/>
                  <a:sym typeface="Arial"/>
                </a:rPr>
                <a:t>Model Evaluation </a:t>
              </a:r>
              <a:endParaRPr/>
            </a:p>
          </p:txBody>
        </p:sp>
      </p:grpSp>
      <p:pic>
        <p:nvPicPr>
          <p:cNvPr id="718" name="Google Shape;718;p40"/>
          <p:cNvPicPr preferRelativeResize="0"/>
          <p:nvPr/>
        </p:nvPicPr>
        <p:blipFill rotWithShape="1">
          <a:blip r:embed="rId4">
            <a:alphaModFix/>
          </a:blip>
          <a:srcRect b="31759"/>
          <a:stretch/>
        </p:blipFill>
        <p:spPr>
          <a:xfrm>
            <a:off x="2541900" y="1308585"/>
            <a:ext cx="3858899" cy="172398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41" descr="Machine learning: Evaluation metrics | ML Cheat Sheet"/>
          <p:cNvPicPr preferRelativeResize="0"/>
          <p:nvPr/>
        </p:nvPicPr>
        <p:blipFill rotWithShape="1">
          <a:blip r:embed="rId3">
            <a:alphaModFix/>
          </a:blip>
          <a:srcRect/>
          <a:stretch/>
        </p:blipFill>
        <p:spPr>
          <a:xfrm>
            <a:off x="1890415" y="1203384"/>
            <a:ext cx="3965074" cy="1784492"/>
          </a:xfrm>
          <a:prstGeom prst="rect">
            <a:avLst/>
          </a:prstGeom>
          <a:noFill/>
          <a:ln>
            <a:noFill/>
          </a:ln>
        </p:spPr>
      </p:pic>
      <p:pic>
        <p:nvPicPr>
          <p:cNvPr id="724" name="Google Shape;724;p41"/>
          <p:cNvPicPr preferRelativeResize="0"/>
          <p:nvPr/>
        </p:nvPicPr>
        <p:blipFill rotWithShape="1">
          <a:blip r:embed="rId4">
            <a:alphaModFix/>
          </a:blip>
          <a:srcRect/>
          <a:stretch/>
        </p:blipFill>
        <p:spPr>
          <a:xfrm>
            <a:off x="5279269" y="2408101"/>
            <a:ext cx="3557932" cy="2735399"/>
          </a:xfrm>
          <a:prstGeom prst="rect">
            <a:avLst/>
          </a:prstGeom>
          <a:noFill/>
          <a:ln>
            <a:noFill/>
          </a:ln>
        </p:spPr>
      </p:pic>
      <p:pic>
        <p:nvPicPr>
          <p:cNvPr id="725" name="Google Shape;725;p41"/>
          <p:cNvPicPr preferRelativeResize="0"/>
          <p:nvPr/>
        </p:nvPicPr>
        <p:blipFill rotWithShape="1">
          <a:blip r:embed="rId5">
            <a:alphaModFix/>
          </a:blip>
          <a:srcRect/>
          <a:stretch/>
        </p:blipFill>
        <p:spPr>
          <a:xfrm>
            <a:off x="0" y="-23149"/>
            <a:ext cx="9144000" cy="1208489"/>
          </a:xfrm>
          <a:prstGeom prst="rect">
            <a:avLst/>
          </a:prstGeom>
          <a:noFill/>
          <a:ln>
            <a:noFill/>
          </a:ln>
        </p:spPr>
      </p:pic>
      <p:sp>
        <p:nvSpPr>
          <p:cNvPr id="726" name="Google Shape;726;p41"/>
          <p:cNvSpPr txBox="1">
            <a:spLocks noGrp="1"/>
          </p:cNvSpPr>
          <p:nvPr>
            <p:ph type="title"/>
          </p:nvPr>
        </p:nvSpPr>
        <p:spPr>
          <a:xfrm>
            <a:off x="628650" y="220904"/>
            <a:ext cx="7982915"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Regression Evaluation Metrics </a:t>
            </a:r>
            <a:endParaRPr/>
          </a:p>
        </p:txBody>
      </p:sp>
      <p:sp>
        <p:nvSpPr>
          <p:cNvPr id="727" name="Google Shape;727;p41"/>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https://medium.com/ml-cheat-sheet/machine-learning-evaluation-metrics-b89b8832e275</a:t>
            </a:r>
            <a:endParaRPr/>
          </a:p>
        </p:txBody>
      </p:sp>
      <p:grpSp>
        <p:nvGrpSpPr>
          <p:cNvPr id="728" name="Google Shape;728;p41"/>
          <p:cNvGrpSpPr/>
          <p:nvPr/>
        </p:nvGrpSpPr>
        <p:grpSpPr>
          <a:xfrm>
            <a:off x="605825" y="1210227"/>
            <a:ext cx="1457975" cy="3555297"/>
            <a:chOff x="834200" y="1737"/>
            <a:chExt cx="1457975" cy="3555297"/>
          </a:xfrm>
        </p:grpSpPr>
        <p:sp>
          <p:nvSpPr>
            <p:cNvPr id="729" name="Google Shape;729;p41"/>
            <p:cNvSpPr/>
            <p:nvPr/>
          </p:nvSpPr>
          <p:spPr>
            <a:xfrm>
              <a:off x="834200" y="173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txBox="1"/>
            <p:nvPr/>
          </p:nvSpPr>
          <p:spPr>
            <a:xfrm>
              <a:off x="853133" y="2067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Preparation </a:t>
              </a:r>
              <a:endParaRPr/>
            </a:p>
          </p:txBody>
        </p:sp>
        <p:sp>
          <p:nvSpPr>
            <p:cNvPr id="731" name="Google Shape;731;p41"/>
            <p:cNvSpPr/>
            <p:nvPr/>
          </p:nvSpPr>
          <p:spPr>
            <a:xfrm rot="5400000">
              <a:off x="1441985" y="664315"/>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txBox="1"/>
            <p:nvPr/>
          </p:nvSpPr>
          <p:spPr>
            <a:xfrm>
              <a:off x="1475922" y="688555"/>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33" name="Google Shape;733;p41"/>
            <p:cNvSpPr/>
            <p:nvPr/>
          </p:nvSpPr>
          <p:spPr>
            <a:xfrm>
              <a:off x="834200" y="971364"/>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txBox="1"/>
            <p:nvPr/>
          </p:nvSpPr>
          <p:spPr>
            <a:xfrm>
              <a:off x="853133" y="990297"/>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Splitting (Train/Test)</a:t>
              </a:r>
              <a:endParaRPr/>
            </a:p>
          </p:txBody>
        </p:sp>
        <p:sp>
          <p:nvSpPr>
            <p:cNvPr id="735" name="Google Shape;735;p41"/>
            <p:cNvSpPr/>
            <p:nvPr/>
          </p:nvSpPr>
          <p:spPr>
            <a:xfrm rot="5400000">
              <a:off x="1441985" y="1633942"/>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txBox="1"/>
            <p:nvPr/>
          </p:nvSpPr>
          <p:spPr>
            <a:xfrm>
              <a:off x="1475922" y="1658182"/>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37" name="Google Shape;737;p41"/>
            <p:cNvSpPr/>
            <p:nvPr/>
          </p:nvSpPr>
          <p:spPr>
            <a:xfrm>
              <a:off x="834200" y="1940990"/>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txBox="1"/>
            <p:nvPr/>
          </p:nvSpPr>
          <p:spPr>
            <a:xfrm>
              <a:off x="853133" y="1959923"/>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Model Training</a:t>
              </a:r>
              <a:endParaRPr/>
            </a:p>
          </p:txBody>
        </p:sp>
        <p:sp>
          <p:nvSpPr>
            <p:cNvPr id="739" name="Google Shape;739;p41"/>
            <p:cNvSpPr/>
            <p:nvPr/>
          </p:nvSpPr>
          <p:spPr>
            <a:xfrm rot="5400000">
              <a:off x="1441985" y="2603569"/>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txBox="1"/>
            <p:nvPr/>
          </p:nvSpPr>
          <p:spPr>
            <a:xfrm>
              <a:off x="1475922" y="2627809"/>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41" name="Google Shape;741;p41"/>
            <p:cNvSpPr/>
            <p:nvPr/>
          </p:nvSpPr>
          <p:spPr>
            <a:xfrm>
              <a:off x="834200" y="291061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txBox="1"/>
            <p:nvPr/>
          </p:nvSpPr>
          <p:spPr>
            <a:xfrm>
              <a:off x="853133" y="292955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dk1"/>
                  </a:solidFill>
                  <a:latin typeface="Arial"/>
                  <a:ea typeface="Arial"/>
                  <a:cs typeface="Arial"/>
                  <a:sym typeface="Arial"/>
                </a:rPr>
                <a:t>Model Evaluation </a:t>
              </a:r>
              <a:endParaRPr/>
            </a:p>
          </p:txBody>
        </p:sp>
      </p:grpSp>
      <p:pic>
        <p:nvPicPr>
          <p:cNvPr id="743" name="Google Shape;743;p41"/>
          <p:cNvPicPr preferRelativeResize="0"/>
          <p:nvPr/>
        </p:nvPicPr>
        <p:blipFill rotWithShape="1">
          <a:blip r:embed="rId6">
            <a:alphaModFix/>
          </a:blip>
          <a:srcRect/>
          <a:stretch/>
        </p:blipFill>
        <p:spPr>
          <a:xfrm>
            <a:off x="2285999" y="3333272"/>
            <a:ext cx="3126377" cy="12962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42"/>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749" name="Google Shape;749;p42"/>
          <p:cNvSpPr txBox="1">
            <a:spLocks noGrp="1"/>
          </p:cNvSpPr>
          <p:nvPr>
            <p:ph type="title"/>
          </p:nvPr>
        </p:nvSpPr>
        <p:spPr>
          <a:xfrm>
            <a:off x="628650" y="220904"/>
            <a:ext cx="7982915"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Regression Evaluation Metrics </a:t>
            </a:r>
            <a:endParaRPr/>
          </a:p>
        </p:txBody>
      </p:sp>
      <p:sp>
        <p:nvSpPr>
          <p:cNvPr id="750" name="Google Shape;750;p42"/>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https://www.scribbr.com/statistics/coefficient-of-determination/</a:t>
            </a:r>
            <a:endParaRPr/>
          </a:p>
        </p:txBody>
      </p:sp>
      <p:grpSp>
        <p:nvGrpSpPr>
          <p:cNvPr id="751" name="Google Shape;751;p42"/>
          <p:cNvGrpSpPr/>
          <p:nvPr/>
        </p:nvGrpSpPr>
        <p:grpSpPr>
          <a:xfrm>
            <a:off x="605825" y="1210227"/>
            <a:ext cx="1457975" cy="3555297"/>
            <a:chOff x="834200" y="1737"/>
            <a:chExt cx="1457975" cy="3555297"/>
          </a:xfrm>
        </p:grpSpPr>
        <p:sp>
          <p:nvSpPr>
            <p:cNvPr id="752" name="Google Shape;752;p42"/>
            <p:cNvSpPr/>
            <p:nvPr/>
          </p:nvSpPr>
          <p:spPr>
            <a:xfrm>
              <a:off x="834200" y="173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txBox="1"/>
            <p:nvPr/>
          </p:nvSpPr>
          <p:spPr>
            <a:xfrm>
              <a:off x="853133" y="2067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Preparation </a:t>
              </a:r>
              <a:endParaRPr/>
            </a:p>
          </p:txBody>
        </p:sp>
        <p:sp>
          <p:nvSpPr>
            <p:cNvPr id="754" name="Google Shape;754;p42"/>
            <p:cNvSpPr/>
            <p:nvPr/>
          </p:nvSpPr>
          <p:spPr>
            <a:xfrm rot="5400000">
              <a:off x="1441985" y="664315"/>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txBox="1"/>
            <p:nvPr/>
          </p:nvSpPr>
          <p:spPr>
            <a:xfrm>
              <a:off x="1475922" y="688555"/>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56" name="Google Shape;756;p42"/>
            <p:cNvSpPr/>
            <p:nvPr/>
          </p:nvSpPr>
          <p:spPr>
            <a:xfrm>
              <a:off x="834200" y="971364"/>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txBox="1"/>
            <p:nvPr/>
          </p:nvSpPr>
          <p:spPr>
            <a:xfrm>
              <a:off x="853133" y="990297"/>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Splitting (Train/Test)</a:t>
              </a:r>
              <a:endParaRPr/>
            </a:p>
          </p:txBody>
        </p:sp>
        <p:sp>
          <p:nvSpPr>
            <p:cNvPr id="758" name="Google Shape;758;p42"/>
            <p:cNvSpPr/>
            <p:nvPr/>
          </p:nvSpPr>
          <p:spPr>
            <a:xfrm rot="5400000">
              <a:off x="1441985" y="1633942"/>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txBox="1"/>
            <p:nvPr/>
          </p:nvSpPr>
          <p:spPr>
            <a:xfrm>
              <a:off x="1475922" y="1658182"/>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60" name="Google Shape;760;p42"/>
            <p:cNvSpPr/>
            <p:nvPr/>
          </p:nvSpPr>
          <p:spPr>
            <a:xfrm>
              <a:off x="834200" y="1940990"/>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txBox="1"/>
            <p:nvPr/>
          </p:nvSpPr>
          <p:spPr>
            <a:xfrm>
              <a:off x="853133" y="1959923"/>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Model Training</a:t>
              </a:r>
              <a:endParaRPr/>
            </a:p>
          </p:txBody>
        </p:sp>
        <p:sp>
          <p:nvSpPr>
            <p:cNvPr id="762" name="Google Shape;762;p42"/>
            <p:cNvSpPr/>
            <p:nvPr/>
          </p:nvSpPr>
          <p:spPr>
            <a:xfrm rot="5400000">
              <a:off x="1441985" y="2603569"/>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txBox="1"/>
            <p:nvPr/>
          </p:nvSpPr>
          <p:spPr>
            <a:xfrm>
              <a:off x="1475922" y="2627809"/>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64" name="Google Shape;764;p42"/>
            <p:cNvSpPr/>
            <p:nvPr/>
          </p:nvSpPr>
          <p:spPr>
            <a:xfrm>
              <a:off x="834200" y="291061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txBox="1"/>
            <p:nvPr/>
          </p:nvSpPr>
          <p:spPr>
            <a:xfrm>
              <a:off x="853133" y="292955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dk1"/>
                  </a:solidFill>
                  <a:latin typeface="Arial"/>
                  <a:ea typeface="Arial"/>
                  <a:cs typeface="Arial"/>
                  <a:sym typeface="Arial"/>
                </a:rPr>
                <a:t>Model Evaluation </a:t>
              </a:r>
              <a:endParaRPr/>
            </a:p>
          </p:txBody>
        </p:sp>
      </p:grpSp>
      <p:pic>
        <p:nvPicPr>
          <p:cNvPr id="766" name="Google Shape;766;p42"/>
          <p:cNvPicPr preferRelativeResize="0"/>
          <p:nvPr/>
        </p:nvPicPr>
        <p:blipFill rotWithShape="1">
          <a:blip r:embed="rId4">
            <a:alphaModFix/>
          </a:blip>
          <a:srcRect/>
          <a:stretch/>
        </p:blipFill>
        <p:spPr>
          <a:xfrm>
            <a:off x="2334106" y="1248082"/>
            <a:ext cx="4572001" cy="1004689"/>
          </a:xfrm>
          <a:prstGeom prst="rect">
            <a:avLst/>
          </a:prstGeom>
          <a:noFill/>
          <a:ln>
            <a:noFill/>
          </a:ln>
        </p:spPr>
      </p:pic>
      <p:pic>
        <p:nvPicPr>
          <p:cNvPr id="767" name="Google Shape;767;p42"/>
          <p:cNvPicPr preferRelativeResize="0"/>
          <p:nvPr/>
        </p:nvPicPr>
        <p:blipFill rotWithShape="1">
          <a:blip r:embed="rId5">
            <a:alphaModFix/>
          </a:blip>
          <a:srcRect l="7241" t="9226" r="7569" b="7314"/>
          <a:stretch/>
        </p:blipFill>
        <p:spPr>
          <a:xfrm>
            <a:off x="2586524" y="2636881"/>
            <a:ext cx="2745705" cy="1958268"/>
          </a:xfrm>
          <a:prstGeom prst="rect">
            <a:avLst/>
          </a:prstGeom>
          <a:noFill/>
          <a:ln>
            <a:noFill/>
          </a:ln>
        </p:spPr>
      </p:pic>
      <p:pic>
        <p:nvPicPr>
          <p:cNvPr id="768" name="Google Shape;768;p42"/>
          <p:cNvPicPr preferRelativeResize="0"/>
          <p:nvPr/>
        </p:nvPicPr>
        <p:blipFill rotWithShape="1">
          <a:blip r:embed="rId6">
            <a:alphaModFix/>
          </a:blip>
          <a:srcRect l="5112" t="9001" r="7076" b="7313"/>
          <a:stretch/>
        </p:blipFill>
        <p:spPr>
          <a:xfrm>
            <a:off x="5712901" y="2571750"/>
            <a:ext cx="2916456" cy="2023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43"/>
          <p:cNvPicPr preferRelativeResize="0"/>
          <p:nvPr/>
        </p:nvPicPr>
        <p:blipFill rotWithShape="1">
          <a:blip r:embed="rId3">
            <a:alphaModFix/>
          </a:blip>
          <a:srcRect/>
          <a:stretch/>
        </p:blipFill>
        <p:spPr>
          <a:xfrm>
            <a:off x="735411" y="996156"/>
            <a:ext cx="7315202" cy="3657602"/>
          </a:xfrm>
          <a:prstGeom prst="rect">
            <a:avLst/>
          </a:prstGeom>
          <a:noFill/>
          <a:ln>
            <a:noFill/>
          </a:ln>
        </p:spPr>
      </p:pic>
      <p:pic>
        <p:nvPicPr>
          <p:cNvPr id="774" name="Google Shape;774;p43"/>
          <p:cNvPicPr preferRelativeResize="0"/>
          <p:nvPr/>
        </p:nvPicPr>
        <p:blipFill rotWithShape="1">
          <a:blip r:embed="rId4">
            <a:alphaModFix/>
          </a:blip>
          <a:srcRect/>
          <a:stretch/>
        </p:blipFill>
        <p:spPr>
          <a:xfrm>
            <a:off x="0" y="1"/>
            <a:ext cx="9144000" cy="1208489"/>
          </a:xfrm>
          <a:prstGeom prst="rect">
            <a:avLst/>
          </a:prstGeom>
          <a:noFill/>
          <a:ln>
            <a:noFill/>
          </a:ln>
        </p:spPr>
      </p:pic>
      <p:sp>
        <p:nvSpPr>
          <p:cNvPr id="775" name="Google Shape;775;p43"/>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Other types of regressor  </a:t>
            </a:r>
            <a:endParaRPr/>
          </a:p>
        </p:txBody>
      </p:sp>
      <p:sp>
        <p:nvSpPr>
          <p:cNvPr id="776" name="Google Shape;776;p4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43</a:t>
            </a:fld>
            <a:endParaRPr/>
          </a:p>
        </p:txBody>
      </p:sp>
      <p:sp>
        <p:nvSpPr>
          <p:cNvPr id="777" name="Google Shape;777;p43"/>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https://www.kdnuggets.com/2021/01/ultimate-scikit-learn-machine-learning-cheatsheet.html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pic>
        <p:nvPicPr>
          <p:cNvPr id="782" name="Google Shape;782;p44"/>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783" name="Google Shape;783;p44"/>
          <p:cNvSpPr txBox="1">
            <a:spLocks noGrp="1"/>
          </p:cNvSpPr>
          <p:nvPr>
            <p:ph type="title"/>
          </p:nvPr>
        </p:nvSpPr>
        <p:spPr>
          <a:xfrm>
            <a:off x="628650" y="220904"/>
            <a:ext cx="7982915"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Evaluation Metrics </a:t>
            </a:r>
            <a:endParaRPr/>
          </a:p>
        </p:txBody>
      </p:sp>
      <p:sp>
        <p:nvSpPr>
          <p:cNvPr id="784" name="Google Shape;784;p44"/>
          <p:cNvSpPr txBox="1"/>
          <p:nvPr/>
        </p:nvSpPr>
        <p:spPr>
          <a:xfrm>
            <a:off x="-2" y="4922596"/>
            <a:ext cx="561372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https://medium.com/odscjournal/are-we-choosing-the-right-evaluation-metrics-how-to-choose-it-ee01fcf34b9</a:t>
            </a:r>
            <a:endParaRPr/>
          </a:p>
        </p:txBody>
      </p:sp>
      <p:pic>
        <p:nvPicPr>
          <p:cNvPr id="785" name="Google Shape;785;p44"/>
          <p:cNvPicPr preferRelativeResize="0"/>
          <p:nvPr/>
        </p:nvPicPr>
        <p:blipFill rotWithShape="1">
          <a:blip r:embed="rId4">
            <a:alphaModFix/>
          </a:blip>
          <a:srcRect/>
          <a:stretch/>
        </p:blipFill>
        <p:spPr>
          <a:xfrm>
            <a:off x="2071868" y="1365444"/>
            <a:ext cx="4606242" cy="337704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45"/>
          <p:cNvPicPr preferRelativeResize="0"/>
          <p:nvPr/>
        </p:nvPicPr>
        <p:blipFill rotWithShape="1">
          <a:blip r:embed="rId3">
            <a:alphaModFix/>
          </a:blip>
          <a:srcRect/>
          <a:stretch/>
        </p:blipFill>
        <p:spPr>
          <a:xfrm>
            <a:off x="0" y="1"/>
            <a:ext cx="9144000" cy="1208489"/>
          </a:xfrm>
          <a:prstGeom prst="rect">
            <a:avLst/>
          </a:prstGeom>
          <a:noFill/>
          <a:ln>
            <a:noFill/>
          </a:ln>
        </p:spPr>
      </p:pic>
      <p:sp>
        <p:nvSpPr>
          <p:cNvPr id="791" name="Google Shape;791;p45"/>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Corresponding Code </a:t>
            </a:r>
            <a:endParaRPr/>
          </a:p>
        </p:txBody>
      </p:sp>
      <p:sp>
        <p:nvSpPr>
          <p:cNvPr id="792" name="Google Shape;792;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45</a:t>
            </a:fld>
            <a:endParaRPr/>
          </a:p>
        </p:txBody>
      </p:sp>
      <p:grpSp>
        <p:nvGrpSpPr>
          <p:cNvPr id="793" name="Google Shape;793;p45"/>
          <p:cNvGrpSpPr/>
          <p:nvPr/>
        </p:nvGrpSpPr>
        <p:grpSpPr>
          <a:xfrm>
            <a:off x="2083836" y="1210361"/>
            <a:ext cx="1570187" cy="3828930"/>
            <a:chOff x="778094" y="1871"/>
            <a:chExt cx="1570187" cy="3828930"/>
          </a:xfrm>
        </p:grpSpPr>
        <p:sp>
          <p:nvSpPr>
            <p:cNvPr id="794" name="Google Shape;794;p45"/>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796" name="Google Shape;796;p45"/>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798" name="Google Shape;798;p45"/>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800" name="Google Shape;800;p45"/>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5"/>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802" name="Google Shape;802;p45"/>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804" name="Google Shape;804;p45"/>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806" name="Google Shape;806;p45"/>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5"/>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grpSp>
        <p:nvGrpSpPr>
          <p:cNvPr id="808" name="Google Shape;808;p45"/>
          <p:cNvGrpSpPr/>
          <p:nvPr/>
        </p:nvGrpSpPr>
        <p:grpSpPr>
          <a:xfrm>
            <a:off x="5431643" y="1212231"/>
            <a:ext cx="2781957" cy="3825190"/>
            <a:chOff x="172209" y="3741"/>
            <a:chExt cx="2781957" cy="3825190"/>
          </a:xfrm>
        </p:grpSpPr>
        <p:sp>
          <p:nvSpPr>
            <p:cNvPr id="809" name="Google Shape;809;p45"/>
            <p:cNvSpPr/>
            <p:nvPr/>
          </p:nvSpPr>
          <p:spPr>
            <a:xfrm>
              <a:off x="172209" y="3741"/>
              <a:ext cx="2781957" cy="695489"/>
            </a:xfrm>
            <a:prstGeom prst="roundRect">
              <a:avLst>
                <a:gd name="adj" fmla="val 10000"/>
              </a:avLst>
            </a:prstGeom>
            <a:solidFill>
              <a:srgbClr val="F2A34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5"/>
            <p:cNvSpPr txBox="1"/>
            <p:nvPr/>
          </p:nvSpPr>
          <p:spPr>
            <a:xfrm>
              <a:off x="192579" y="24111"/>
              <a:ext cx="2741217" cy="65474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pd.read_csv()</a:t>
              </a:r>
              <a:endParaRPr sz="1800" b="0" i="0" u="none" strike="noStrike" cap="none">
                <a:solidFill>
                  <a:schemeClr val="dk1"/>
                </a:solidFill>
                <a:latin typeface="Arial"/>
                <a:ea typeface="Arial"/>
                <a:cs typeface="Arial"/>
                <a:sym typeface="Arial"/>
              </a:endParaRPr>
            </a:p>
          </p:txBody>
        </p:sp>
        <p:sp>
          <p:nvSpPr>
            <p:cNvPr id="811" name="Google Shape;811;p45"/>
            <p:cNvSpPr/>
            <p:nvPr/>
          </p:nvSpPr>
          <p:spPr>
            <a:xfrm rot="5400000">
              <a:off x="1432784" y="716617"/>
              <a:ext cx="260808" cy="312970"/>
            </a:xfrm>
            <a:prstGeom prst="rightArrow">
              <a:avLst>
                <a:gd name="adj1" fmla="val 60000"/>
                <a:gd name="adj2" fmla="val 50000"/>
              </a:avLst>
            </a:prstGeom>
            <a:solidFill>
              <a:srgbClr val="F7C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5"/>
            <p:cNvSpPr txBox="1"/>
            <p:nvPr/>
          </p:nvSpPr>
          <p:spPr>
            <a:xfrm>
              <a:off x="1469297" y="742698"/>
              <a:ext cx="187782" cy="18256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813" name="Google Shape;813;p45"/>
            <p:cNvSpPr/>
            <p:nvPr/>
          </p:nvSpPr>
          <p:spPr>
            <a:xfrm>
              <a:off x="172209" y="1046974"/>
              <a:ext cx="2781957" cy="695489"/>
            </a:xfrm>
            <a:prstGeom prst="roundRect">
              <a:avLst>
                <a:gd name="adj" fmla="val 10000"/>
              </a:avLst>
            </a:prstGeom>
            <a:solidFill>
              <a:srgbClr val="F2A34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5"/>
            <p:cNvSpPr txBox="1"/>
            <p:nvPr/>
          </p:nvSpPr>
          <p:spPr>
            <a:xfrm>
              <a:off x="192579" y="1067344"/>
              <a:ext cx="2741217" cy="65474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sklearn.model_selection.train_test_split()</a:t>
              </a:r>
              <a:endParaRPr sz="1800" b="0" i="0" u="none" strike="noStrike" cap="none">
                <a:solidFill>
                  <a:schemeClr val="dk1"/>
                </a:solidFill>
                <a:latin typeface="Arial"/>
                <a:ea typeface="Arial"/>
                <a:cs typeface="Arial"/>
                <a:sym typeface="Arial"/>
              </a:endParaRPr>
            </a:p>
          </p:txBody>
        </p:sp>
        <p:sp>
          <p:nvSpPr>
            <p:cNvPr id="815" name="Google Shape;815;p45"/>
            <p:cNvSpPr/>
            <p:nvPr/>
          </p:nvSpPr>
          <p:spPr>
            <a:xfrm rot="5400000">
              <a:off x="1432784" y="1759851"/>
              <a:ext cx="260808" cy="312970"/>
            </a:xfrm>
            <a:prstGeom prst="rightArrow">
              <a:avLst>
                <a:gd name="adj1" fmla="val 60000"/>
                <a:gd name="adj2" fmla="val 50000"/>
              </a:avLst>
            </a:prstGeom>
            <a:solidFill>
              <a:srgbClr val="F7C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5"/>
            <p:cNvSpPr txBox="1"/>
            <p:nvPr/>
          </p:nvSpPr>
          <p:spPr>
            <a:xfrm>
              <a:off x="1469297" y="1785932"/>
              <a:ext cx="187782" cy="18256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817" name="Google Shape;817;p45"/>
            <p:cNvSpPr/>
            <p:nvPr/>
          </p:nvSpPr>
          <p:spPr>
            <a:xfrm>
              <a:off x="172209" y="2090208"/>
              <a:ext cx="2781957" cy="695489"/>
            </a:xfrm>
            <a:prstGeom prst="roundRect">
              <a:avLst>
                <a:gd name="adj" fmla="val 10000"/>
              </a:avLst>
            </a:prstGeom>
            <a:solidFill>
              <a:srgbClr val="F2A34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5"/>
            <p:cNvSpPr txBox="1"/>
            <p:nvPr/>
          </p:nvSpPr>
          <p:spPr>
            <a:xfrm>
              <a:off x="192579" y="2110578"/>
              <a:ext cx="2741217" cy="65474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model.fit()</a:t>
              </a:r>
              <a:endParaRPr sz="1800" b="0" i="0" u="none" strike="noStrike" cap="none">
                <a:solidFill>
                  <a:schemeClr val="dk1"/>
                </a:solidFill>
                <a:latin typeface="Arial"/>
                <a:ea typeface="Arial"/>
                <a:cs typeface="Arial"/>
                <a:sym typeface="Arial"/>
              </a:endParaRPr>
            </a:p>
          </p:txBody>
        </p:sp>
        <p:sp>
          <p:nvSpPr>
            <p:cNvPr id="819" name="Google Shape;819;p45"/>
            <p:cNvSpPr/>
            <p:nvPr/>
          </p:nvSpPr>
          <p:spPr>
            <a:xfrm rot="5400000">
              <a:off x="1432784" y="2803085"/>
              <a:ext cx="260808" cy="312970"/>
            </a:xfrm>
            <a:prstGeom prst="rightArrow">
              <a:avLst>
                <a:gd name="adj1" fmla="val 60000"/>
                <a:gd name="adj2" fmla="val 50000"/>
              </a:avLst>
            </a:prstGeom>
            <a:solidFill>
              <a:srgbClr val="F7C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5"/>
            <p:cNvSpPr txBox="1"/>
            <p:nvPr/>
          </p:nvSpPr>
          <p:spPr>
            <a:xfrm>
              <a:off x="1469297" y="2829166"/>
              <a:ext cx="187782" cy="18256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821" name="Google Shape;821;p45"/>
            <p:cNvSpPr/>
            <p:nvPr/>
          </p:nvSpPr>
          <p:spPr>
            <a:xfrm>
              <a:off x="172209" y="3133442"/>
              <a:ext cx="2781957" cy="695489"/>
            </a:xfrm>
            <a:prstGeom prst="roundRect">
              <a:avLst>
                <a:gd name="adj" fmla="val 10000"/>
              </a:avLst>
            </a:prstGeom>
            <a:solidFill>
              <a:srgbClr val="F2A34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5"/>
            <p:cNvSpPr txBox="1"/>
            <p:nvPr/>
          </p:nvSpPr>
          <p:spPr>
            <a:xfrm>
              <a:off x="192579" y="3153812"/>
              <a:ext cx="2741217" cy="65474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model.predict()</a:t>
              </a:r>
              <a:endParaRPr/>
            </a:p>
          </p:txBody>
        </p:sp>
      </p:grpSp>
      <p:cxnSp>
        <p:nvCxnSpPr>
          <p:cNvPr id="823" name="Google Shape;823;p45"/>
          <p:cNvCxnSpPr>
            <a:stCxn id="790" idx="2"/>
          </p:cNvCxnSpPr>
          <p:nvPr/>
        </p:nvCxnSpPr>
        <p:spPr>
          <a:xfrm>
            <a:off x="4572000" y="1208490"/>
            <a:ext cx="0" cy="3832800"/>
          </a:xfrm>
          <a:prstGeom prst="straightConnector1">
            <a:avLst/>
          </a:prstGeom>
          <a:noFill/>
          <a:ln w="9525" cap="flat" cmpd="sng">
            <a:solidFill>
              <a:schemeClr val="accent5"/>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5"/>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127" name="Google Shape;127;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latin typeface="Arial"/>
                <a:ea typeface="Arial"/>
                <a:cs typeface="Arial"/>
                <a:sym typeface="Arial"/>
              </a:rPr>
              <a:t>5</a:t>
            </a:fld>
            <a:endParaRPr>
              <a:latin typeface="Arial"/>
              <a:ea typeface="Arial"/>
              <a:cs typeface="Arial"/>
              <a:sym typeface="Arial"/>
            </a:endParaRPr>
          </a:p>
        </p:txBody>
      </p:sp>
      <p:sp>
        <p:nvSpPr>
          <p:cNvPr id="128" name="Google Shape;128;p5"/>
          <p:cNvSpPr/>
          <p:nvPr/>
        </p:nvSpPr>
        <p:spPr>
          <a:xfrm>
            <a:off x="693097" y="2255748"/>
            <a:ext cx="7822253" cy="1426100"/>
          </a:xfrm>
          <a:prstGeom prst="notchedRightArrow">
            <a:avLst>
              <a:gd name="adj1" fmla="val 50000"/>
              <a:gd name="adj2" fmla="val 50000"/>
            </a:avLst>
          </a:prstGeom>
          <a:solidFill>
            <a:srgbClr val="F7D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00297" y="1186173"/>
            <a:ext cx="1351477" cy="1426100"/>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64000" tIns="64000" rIns="64000" bIns="64000" anchor="b" anchorCtr="0">
            <a:noAutofit/>
          </a:bodyPr>
          <a:lstStyle/>
          <a:p>
            <a:pPr marL="0" marR="0" lvl="0" indent="0" algn="ctr" rtl="0">
              <a:lnSpc>
                <a:spcPct val="90000"/>
              </a:lnSpc>
              <a:spcBef>
                <a:spcPts val="0"/>
              </a:spcBef>
              <a:spcAft>
                <a:spcPts val="0"/>
              </a:spcAft>
              <a:buNone/>
            </a:pPr>
            <a:r>
              <a:rPr lang="en-SG" sz="1200" b="1" i="0" u="none" strike="noStrike" cap="none">
                <a:solidFill>
                  <a:srgbClr val="FF0000"/>
                </a:solidFill>
                <a:latin typeface="Arial"/>
                <a:ea typeface="Arial"/>
                <a:cs typeface="Arial"/>
                <a:sym typeface="Arial"/>
              </a:rPr>
              <a:t>“Can machines think?”</a:t>
            </a:r>
            <a:endParaRPr/>
          </a:p>
          <a:p>
            <a:pPr marL="0" marR="0" lvl="0" indent="0" algn="ctr" rtl="0">
              <a:lnSpc>
                <a:spcPct val="90000"/>
              </a:lnSpc>
              <a:spcBef>
                <a:spcPts val="420"/>
              </a:spcBef>
              <a:spcAft>
                <a:spcPts val="0"/>
              </a:spcAft>
              <a:buNone/>
            </a:pPr>
            <a:r>
              <a:rPr lang="en-SG" sz="1200" b="0" i="0" u="none" strike="noStrike" cap="none">
                <a:solidFill>
                  <a:schemeClr val="dk1"/>
                </a:solidFill>
                <a:latin typeface="Arial"/>
                <a:ea typeface="Arial"/>
                <a:cs typeface="Arial"/>
                <a:sym typeface="Arial"/>
              </a:rPr>
              <a:t>Alan Turing introduce a method for machine intelligence</a:t>
            </a:r>
            <a:endParaRPr/>
          </a:p>
        </p:txBody>
      </p:sp>
      <p:sp>
        <p:nvSpPr>
          <p:cNvPr id="130" name="Google Shape;130;p5"/>
          <p:cNvSpPr/>
          <p:nvPr/>
        </p:nvSpPr>
        <p:spPr>
          <a:xfrm>
            <a:off x="795903" y="2790535"/>
            <a:ext cx="621000" cy="356525"/>
          </a:xfrm>
          <a:prstGeom prst="ellipse">
            <a:avLst/>
          </a:prstGeom>
          <a:solidFill>
            <a:srgbClr val="F2A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txBox="1"/>
          <p:nvPr/>
        </p:nvSpPr>
        <p:spPr>
          <a:xfrm>
            <a:off x="713850" y="2782640"/>
            <a:ext cx="77949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1950</a:t>
            </a:r>
            <a:endParaRPr/>
          </a:p>
        </p:txBody>
      </p:sp>
      <p:grpSp>
        <p:nvGrpSpPr>
          <p:cNvPr id="132" name="Google Shape;132;p5"/>
          <p:cNvGrpSpPr/>
          <p:nvPr/>
        </p:nvGrpSpPr>
        <p:grpSpPr>
          <a:xfrm>
            <a:off x="2745995" y="1186172"/>
            <a:ext cx="767404" cy="1977615"/>
            <a:chOff x="3661325" y="1581563"/>
            <a:chExt cx="1023205" cy="2636820"/>
          </a:xfrm>
        </p:grpSpPr>
        <p:sp>
          <p:nvSpPr>
            <p:cNvPr id="133" name="Google Shape;133;p5"/>
            <p:cNvSpPr/>
            <p:nvPr/>
          </p:nvSpPr>
          <p:spPr>
            <a:xfrm>
              <a:off x="3775378" y="1581563"/>
              <a:ext cx="909152" cy="1901467"/>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b"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First AI Winter</a:t>
              </a:r>
              <a:endParaRPr/>
            </a:p>
          </p:txBody>
        </p:sp>
        <p:grpSp>
          <p:nvGrpSpPr>
            <p:cNvPr id="134" name="Google Shape;134;p5"/>
            <p:cNvGrpSpPr/>
            <p:nvPr/>
          </p:nvGrpSpPr>
          <p:grpSpPr>
            <a:xfrm>
              <a:off x="3661325" y="3720713"/>
              <a:ext cx="976449" cy="497670"/>
              <a:chOff x="3305888" y="3613448"/>
              <a:chExt cx="976449" cy="497670"/>
            </a:xfrm>
          </p:grpSpPr>
          <p:sp>
            <p:nvSpPr>
              <p:cNvPr id="135" name="Google Shape;135;p5"/>
              <p:cNvSpPr/>
              <p:nvPr/>
            </p:nvSpPr>
            <p:spPr>
              <a:xfrm>
                <a:off x="3419941" y="3613448"/>
                <a:ext cx="828000" cy="475366"/>
              </a:xfrm>
              <a:prstGeom prst="ellipse">
                <a:avLst/>
              </a:prstGeom>
              <a:solidFill>
                <a:srgbClr val="CF92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txBox="1"/>
              <p:nvPr/>
            </p:nvSpPr>
            <p:spPr>
              <a:xfrm>
                <a:off x="3305888" y="3618675"/>
                <a:ext cx="976449" cy="4924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1975</a:t>
                </a:r>
                <a:endParaRPr/>
              </a:p>
            </p:txBody>
          </p:sp>
        </p:grpSp>
      </p:grpSp>
      <p:grpSp>
        <p:nvGrpSpPr>
          <p:cNvPr id="137" name="Google Shape;137;p5"/>
          <p:cNvGrpSpPr/>
          <p:nvPr/>
        </p:nvGrpSpPr>
        <p:grpSpPr>
          <a:xfrm>
            <a:off x="4499103" y="1186172"/>
            <a:ext cx="1196618" cy="1965800"/>
            <a:chOff x="5998804" y="1581563"/>
            <a:chExt cx="1595490" cy="2621067"/>
          </a:xfrm>
        </p:grpSpPr>
        <p:sp>
          <p:nvSpPr>
            <p:cNvPr id="138" name="Google Shape;138;p5"/>
            <p:cNvSpPr/>
            <p:nvPr/>
          </p:nvSpPr>
          <p:spPr>
            <a:xfrm>
              <a:off x="5998804" y="1581563"/>
              <a:ext cx="1595490" cy="1901467"/>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b"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Second AI Winter</a:t>
              </a:r>
              <a:endParaRPr/>
            </a:p>
          </p:txBody>
        </p:sp>
        <p:grpSp>
          <p:nvGrpSpPr>
            <p:cNvPr id="139" name="Google Shape;139;p5"/>
            <p:cNvGrpSpPr/>
            <p:nvPr/>
          </p:nvGrpSpPr>
          <p:grpSpPr>
            <a:xfrm>
              <a:off x="6214964" y="3710187"/>
              <a:ext cx="934728" cy="492443"/>
              <a:chOff x="5650723" y="3602922"/>
              <a:chExt cx="934728" cy="492443"/>
            </a:xfrm>
          </p:grpSpPr>
          <p:sp>
            <p:nvSpPr>
              <p:cNvPr id="140" name="Google Shape;140;p5"/>
              <p:cNvSpPr/>
              <p:nvPr/>
            </p:nvSpPr>
            <p:spPr>
              <a:xfrm>
                <a:off x="5737305" y="3613448"/>
                <a:ext cx="828000" cy="47536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txBox="1"/>
              <p:nvPr/>
            </p:nvSpPr>
            <p:spPr>
              <a:xfrm>
                <a:off x="5650723" y="3602922"/>
                <a:ext cx="934728" cy="4924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1987</a:t>
                </a:r>
                <a:endParaRPr/>
              </a:p>
            </p:txBody>
          </p:sp>
        </p:grpSp>
      </p:grpSp>
      <p:pic>
        <p:nvPicPr>
          <p:cNvPr id="142" name="Google Shape;142;p5"/>
          <p:cNvPicPr preferRelativeResize="0"/>
          <p:nvPr/>
        </p:nvPicPr>
        <p:blipFill rotWithShape="1">
          <a:blip r:embed="rId4">
            <a:alphaModFix/>
          </a:blip>
          <a:srcRect/>
          <a:stretch/>
        </p:blipFill>
        <p:spPr>
          <a:xfrm>
            <a:off x="1461771" y="1215785"/>
            <a:ext cx="774998" cy="976497"/>
          </a:xfrm>
          <a:prstGeom prst="rect">
            <a:avLst/>
          </a:prstGeom>
          <a:noFill/>
          <a:ln>
            <a:noFill/>
          </a:ln>
        </p:spPr>
      </p:pic>
      <p:grpSp>
        <p:nvGrpSpPr>
          <p:cNvPr id="143" name="Google Shape;143;p5"/>
          <p:cNvGrpSpPr/>
          <p:nvPr/>
        </p:nvGrpSpPr>
        <p:grpSpPr>
          <a:xfrm>
            <a:off x="1347046" y="2790536"/>
            <a:ext cx="1606073" cy="2047266"/>
            <a:chOff x="1796062" y="3720713"/>
            <a:chExt cx="2141430" cy="2729687"/>
          </a:xfrm>
        </p:grpSpPr>
        <p:sp>
          <p:nvSpPr>
            <p:cNvPr id="144" name="Google Shape;144;p5"/>
            <p:cNvSpPr/>
            <p:nvPr/>
          </p:nvSpPr>
          <p:spPr>
            <a:xfrm>
              <a:off x="2069032" y="4433763"/>
              <a:ext cx="1595490" cy="1901467"/>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t"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First Chatbot: ELIZA</a:t>
              </a:r>
              <a:endParaRPr/>
            </a:p>
          </p:txBody>
        </p:sp>
        <p:grpSp>
          <p:nvGrpSpPr>
            <p:cNvPr id="145" name="Google Shape;145;p5"/>
            <p:cNvGrpSpPr/>
            <p:nvPr/>
          </p:nvGrpSpPr>
          <p:grpSpPr>
            <a:xfrm>
              <a:off x="2312028" y="3720713"/>
              <a:ext cx="976449" cy="497670"/>
              <a:chOff x="2136748" y="3720713"/>
              <a:chExt cx="976449" cy="497670"/>
            </a:xfrm>
          </p:grpSpPr>
          <p:sp>
            <p:nvSpPr>
              <p:cNvPr id="146" name="Google Shape;146;p5"/>
              <p:cNvSpPr/>
              <p:nvPr/>
            </p:nvSpPr>
            <p:spPr>
              <a:xfrm>
                <a:off x="2250085" y="3720713"/>
                <a:ext cx="828000" cy="475366"/>
              </a:xfrm>
              <a:prstGeom prst="ellipse">
                <a:avLst/>
              </a:prstGeom>
              <a:solidFill>
                <a:srgbClr val="E6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txBox="1"/>
              <p:nvPr/>
            </p:nvSpPr>
            <p:spPr>
              <a:xfrm>
                <a:off x="2136748" y="3725940"/>
                <a:ext cx="976449" cy="4924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1966</a:t>
                </a:r>
                <a:endParaRPr/>
              </a:p>
            </p:txBody>
          </p:sp>
        </p:grpSp>
        <p:grpSp>
          <p:nvGrpSpPr>
            <p:cNvPr id="148" name="Google Shape;148;p5"/>
            <p:cNvGrpSpPr/>
            <p:nvPr/>
          </p:nvGrpSpPr>
          <p:grpSpPr>
            <a:xfrm>
              <a:off x="1796062" y="4955217"/>
              <a:ext cx="2141430" cy="1495183"/>
              <a:chOff x="1592147" y="5043223"/>
              <a:chExt cx="2141430" cy="1495183"/>
            </a:xfrm>
          </p:grpSpPr>
          <p:pic>
            <p:nvPicPr>
              <p:cNvPr id="149" name="Google Shape;149;p5"/>
              <p:cNvPicPr preferRelativeResize="0"/>
              <p:nvPr/>
            </p:nvPicPr>
            <p:blipFill rotWithShape="1">
              <a:blip r:embed="rId5">
                <a:alphaModFix/>
              </a:blip>
              <a:srcRect/>
              <a:stretch/>
            </p:blipFill>
            <p:spPr>
              <a:xfrm>
                <a:off x="1635426" y="5043223"/>
                <a:ext cx="2098151" cy="1198943"/>
              </a:xfrm>
              <a:prstGeom prst="rect">
                <a:avLst/>
              </a:prstGeom>
              <a:noFill/>
              <a:ln>
                <a:noFill/>
              </a:ln>
            </p:spPr>
          </p:pic>
          <p:sp>
            <p:nvSpPr>
              <p:cNvPr id="150" name="Google Shape;150;p5"/>
              <p:cNvSpPr txBox="1"/>
              <p:nvPr/>
            </p:nvSpPr>
            <p:spPr>
              <a:xfrm>
                <a:off x="1592147" y="6199851"/>
                <a:ext cx="2137027"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525" b="0" i="0" u="none" strike="noStrike" cap="none">
                    <a:solidFill>
                      <a:srgbClr val="000000"/>
                    </a:solidFill>
                    <a:latin typeface="Arial"/>
                    <a:ea typeface="Arial"/>
                    <a:cs typeface="Arial"/>
                    <a:sym typeface="Arial"/>
                  </a:rPr>
                  <a:t>https://www.computerhope.com/jargon/e/eliza.htm</a:t>
                </a:r>
                <a:endParaRPr/>
              </a:p>
            </p:txBody>
          </p:sp>
        </p:grpSp>
      </p:grpSp>
      <p:sp>
        <p:nvSpPr>
          <p:cNvPr id="151" name="Google Shape;151;p5"/>
          <p:cNvSpPr txBox="1"/>
          <p:nvPr/>
        </p:nvSpPr>
        <p:spPr>
          <a:xfrm>
            <a:off x="1353928" y="2194942"/>
            <a:ext cx="1232060" cy="49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525" b="0" i="0" u="none" strike="noStrike" cap="none">
                <a:solidFill>
                  <a:srgbClr val="000000"/>
                </a:solidFill>
                <a:latin typeface="Arial"/>
                <a:ea typeface="Arial"/>
                <a:cs typeface="Arial"/>
                <a:sym typeface="Arial"/>
              </a:rPr>
              <a:t>https://editions.covecollective.org/chronologies/alan-turing-%E2%80%9Ccomputing-machinery-and-intelligence%E2%80%9D-1950</a:t>
            </a:r>
            <a:endParaRPr/>
          </a:p>
        </p:txBody>
      </p:sp>
      <p:grpSp>
        <p:nvGrpSpPr>
          <p:cNvPr id="152" name="Google Shape;152;p5"/>
          <p:cNvGrpSpPr/>
          <p:nvPr/>
        </p:nvGrpSpPr>
        <p:grpSpPr>
          <a:xfrm>
            <a:off x="3146107" y="2789280"/>
            <a:ext cx="2975450" cy="1962143"/>
            <a:chOff x="4194810" y="3719040"/>
            <a:chExt cx="3967266" cy="2616190"/>
          </a:xfrm>
        </p:grpSpPr>
        <p:sp>
          <p:nvSpPr>
            <p:cNvPr id="153" name="Google Shape;153;p5"/>
            <p:cNvSpPr/>
            <p:nvPr/>
          </p:nvSpPr>
          <p:spPr>
            <a:xfrm>
              <a:off x="4697121" y="4433763"/>
              <a:ext cx="1595490" cy="1901467"/>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t"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Expert System</a:t>
              </a:r>
              <a:endParaRPr/>
            </a:p>
          </p:txBody>
        </p:sp>
        <p:grpSp>
          <p:nvGrpSpPr>
            <p:cNvPr id="154" name="Google Shape;154;p5"/>
            <p:cNvGrpSpPr/>
            <p:nvPr/>
          </p:nvGrpSpPr>
          <p:grpSpPr>
            <a:xfrm>
              <a:off x="4994406" y="3719040"/>
              <a:ext cx="934728" cy="492443"/>
              <a:chOff x="4551577" y="3611775"/>
              <a:chExt cx="934728" cy="492443"/>
            </a:xfrm>
          </p:grpSpPr>
          <p:sp>
            <p:nvSpPr>
              <p:cNvPr id="155" name="Google Shape;155;p5"/>
              <p:cNvSpPr/>
              <p:nvPr/>
            </p:nvSpPr>
            <p:spPr>
              <a:xfrm>
                <a:off x="4618076" y="3613448"/>
                <a:ext cx="828000" cy="475366"/>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txBox="1"/>
              <p:nvPr/>
            </p:nvSpPr>
            <p:spPr>
              <a:xfrm>
                <a:off x="4551577" y="3611775"/>
                <a:ext cx="934728" cy="4924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1980</a:t>
                </a:r>
                <a:endParaRPr/>
              </a:p>
            </p:txBody>
          </p:sp>
        </p:grpSp>
        <p:pic>
          <p:nvPicPr>
            <p:cNvPr id="157" name="Google Shape;157;p5"/>
            <p:cNvPicPr preferRelativeResize="0"/>
            <p:nvPr/>
          </p:nvPicPr>
          <p:blipFill rotWithShape="1">
            <a:blip r:embed="rId6">
              <a:alphaModFix/>
            </a:blip>
            <a:srcRect l="27635" t="19213" r="29879" b="46296"/>
            <a:stretch/>
          </p:blipFill>
          <p:spPr>
            <a:xfrm>
              <a:off x="4194810" y="4800005"/>
              <a:ext cx="3967266" cy="1511895"/>
            </a:xfrm>
            <a:prstGeom prst="rect">
              <a:avLst/>
            </a:prstGeom>
            <a:noFill/>
            <a:ln>
              <a:noFill/>
            </a:ln>
          </p:spPr>
        </p:pic>
      </p:grpSp>
      <p:grpSp>
        <p:nvGrpSpPr>
          <p:cNvPr id="158" name="Google Shape;158;p5"/>
          <p:cNvGrpSpPr/>
          <p:nvPr/>
        </p:nvGrpSpPr>
        <p:grpSpPr>
          <a:xfrm>
            <a:off x="6731530" y="2784143"/>
            <a:ext cx="1806591" cy="1967280"/>
            <a:chOff x="8975373" y="3712190"/>
            <a:chExt cx="2408788" cy="2623040"/>
          </a:xfrm>
        </p:grpSpPr>
        <p:sp>
          <p:nvSpPr>
            <p:cNvPr id="159" name="Google Shape;159;p5"/>
            <p:cNvSpPr/>
            <p:nvPr/>
          </p:nvSpPr>
          <p:spPr>
            <a:xfrm>
              <a:off x="8975373" y="4433763"/>
              <a:ext cx="1595490" cy="1901467"/>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t"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AI in everywhere</a:t>
              </a:r>
              <a:endParaRPr/>
            </a:p>
          </p:txBody>
        </p:sp>
        <p:grpSp>
          <p:nvGrpSpPr>
            <p:cNvPr id="160" name="Google Shape;160;p5"/>
            <p:cNvGrpSpPr/>
            <p:nvPr/>
          </p:nvGrpSpPr>
          <p:grpSpPr>
            <a:xfrm>
              <a:off x="9359612" y="3712190"/>
              <a:ext cx="958832" cy="492442"/>
              <a:chOff x="9510741" y="3611776"/>
              <a:chExt cx="958832" cy="492442"/>
            </a:xfrm>
          </p:grpSpPr>
          <p:sp>
            <p:nvSpPr>
              <p:cNvPr id="161" name="Google Shape;161;p5"/>
              <p:cNvSpPr/>
              <p:nvPr/>
            </p:nvSpPr>
            <p:spPr>
              <a:xfrm>
                <a:off x="9510741" y="3613448"/>
                <a:ext cx="813917" cy="475366"/>
              </a:xfrm>
              <a:prstGeom prst="ellipse">
                <a:avLst/>
              </a:prstGeom>
              <a:solidFill>
                <a:srgbClr val="CF92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txBox="1"/>
              <p:nvPr/>
            </p:nvSpPr>
            <p:spPr>
              <a:xfrm>
                <a:off x="9534846" y="3611776"/>
                <a:ext cx="934727" cy="492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Now</a:t>
                </a:r>
                <a:endParaRPr/>
              </a:p>
            </p:txBody>
          </p:sp>
        </p:grpSp>
        <p:pic>
          <p:nvPicPr>
            <p:cNvPr id="163" name="Google Shape;163;p5" descr="2021: How AI Will Equip Manufacturers for the Future - Industry Today %"/>
            <p:cNvPicPr preferRelativeResize="0"/>
            <p:nvPr/>
          </p:nvPicPr>
          <p:blipFill rotWithShape="1">
            <a:blip r:embed="rId7">
              <a:alphaModFix/>
            </a:blip>
            <a:srcRect/>
            <a:stretch/>
          </p:blipFill>
          <p:spPr>
            <a:xfrm>
              <a:off x="9165831" y="5001502"/>
              <a:ext cx="2218330" cy="1206788"/>
            </a:xfrm>
            <a:prstGeom prst="rect">
              <a:avLst/>
            </a:prstGeom>
            <a:noFill/>
            <a:ln>
              <a:noFill/>
            </a:ln>
          </p:spPr>
        </p:pic>
      </p:grpSp>
      <p:grpSp>
        <p:nvGrpSpPr>
          <p:cNvPr id="164" name="Google Shape;164;p5"/>
          <p:cNvGrpSpPr/>
          <p:nvPr/>
        </p:nvGrpSpPr>
        <p:grpSpPr>
          <a:xfrm>
            <a:off x="5243754" y="333629"/>
            <a:ext cx="2462493" cy="2814707"/>
            <a:chOff x="6991672" y="444839"/>
            <a:chExt cx="3283324" cy="3752942"/>
          </a:xfrm>
        </p:grpSpPr>
        <p:grpSp>
          <p:nvGrpSpPr>
            <p:cNvPr id="165" name="Google Shape;165;p5"/>
            <p:cNvGrpSpPr/>
            <p:nvPr/>
          </p:nvGrpSpPr>
          <p:grpSpPr>
            <a:xfrm>
              <a:off x="6991672" y="1581563"/>
              <a:ext cx="2751912" cy="2616218"/>
              <a:chOff x="6991672" y="1581563"/>
              <a:chExt cx="2751912" cy="2616218"/>
            </a:xfrm>
          </p:grpSpPr>
          <p:grpSp>
            <p:nvGrpSpPr>
              <p:cNvPr id="166" name="Google Shape;166;p5"/>
              <p:cNvGrpSpPr/>
              <p:nvPr/>
            </p:nvGrpSpPr>
            <p:grpSpPr>
              <a:xfrm>
                <a:off x="7682491" y="1581563"/>
                <a:ext cx="1809342" cy="2616218"/>
                <a:chOff x="7682491" y="1581563"/>
                <a:chExt cx="1809342" cy="2616218"/>
              </a:xfrm>
            </p:grpSpPr>
            <p:sp>
              <p:nvSpPr>
                <p:cNvPr id="167" name="Google Shape;167;p5"/>
                <p:cNvSpPr/>
                <p:nvPr/>
              </p:nvSpPr>
              <p:spPr>
                <a:xfrm>
                  <a:off x="7682491" y="1581563"/>
                  <a:ext cx="1809342" cy="1901468"/>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b"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Alpha Go defeated Lee  Sedol, world champion of Go</a:t>
                  </a:r>
                  <a:endParaRPr/>
                </a:p>
              </p:txBody>
            </p:sp>
            <p:grpSp>
              <p:nvGrpSpPr>
                <p:cNvPr id="168" name="Google Shape;168;p5"/>
                <p:cNvGrpSpPr/>
                <p:nvPr/>
              </p:nvGrpSpPr>
              <p:grpSpPr>
                <a:xfrm>
                  <a:off x="8092798" y="3705339"/>
                  <a:ext cx="941008" cy="492442"/>
                  <a:chOff x="8050794" y="3902431"/>
                  <a:chExt cx="941008" cy="492442"/>
                </a:xfrm>
              </p:grpSpPr>
              <p:sp>
                <p:nvSpPr>
                  <p:cNvPr id="169" name="Google Shape;169;p5"/>
                  <p:cNvSpPr/>
                  <p:nvPr/>
                </p:nvSpPr>
                <p:spPr>
                  <a:xfrm>
                    <a:off x="8137338" y="3902431"/>
                    <a:ext cx="828000" cy="475366"/>
                  </a:xfrm>
                  <a:prstGeom prst="ellipse">
                    <a:avLst/>
                  </a:prstGeom>
                  <a:solidFill>
                    <a:srgbClr val="E6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txBox="1"/>
                  <p:nvPr/>
                </p:nvSpPr>
                <p:spPr>
                  <a:xfrm>
                    <a:off x="8050794" y="3902431"/>
                    <a:ext cx="941008" cy="492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2016</a:t>
                    </a:r>
                    <a:endParaRPr/>
                  </a:p>
                </p:txBody>
              </p:sp>
            </p:grpSp>
          </p:grpSp>
          <p:sp>
            <p:nvSpPr>
              <p:cNvPr id="171" name="Google Shape;171;p5"/>
              <p:cNvSpPr txBox="1"/>
              <p:nvPr/>
            </p:nvSpPr>
            <p:spPr>
              <a:xfrm>
                <a:off x="6991672" y="2232214"/>
                <a:ext cx="275191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525" b="0" i="0" u="none" strike="noStrike" cap="none">
                    <a:solidFill>
                      <a:srgbClr val="000000"/>
                    </a:solidFill>
                    <a:latin typeface="Arial"/>
                    <a:ea typeface="Arial"/>
                    <a:cs typeface="Arial"/>
                    <a:sym typeface="Arial"/>
                  </a:rPr>
                  <a:t>https://www.bbc.com/news/technology-35785875</a:t>
                </a:r>
                <a:endParaRPr/>
              </a:p>
            </p:txBody>
          </p:sp>
        </p:grpSp>
        <p:pic>
          <p:nvPicPr>
            <p:cNvPr id="172" name="Google Shape;172;p5" descr="Artificial intelligence: Google&amp;#39;s AlphaGo beats Go master Lee Se-dol - BBC  News"/>
            <p:cNvPicPr preferRelativeResize="0"/>
            <p:nvPr/>
          </p:nvPicPr>
          <p:blipFill rotWithShape="1">
            <a:blip r:embed="rId8">
              <a:alphaModFix/>
            </a:blip>
            <a:srcRect/>
            <a:stretch/>
          </p:blipFill>
          <p:spPr>
            <a:xfrm>
              <a:off x="7026630" y="444839"/>
              <a:ext cx="3248366" cy="1827206"/>
            </a:xfrm>
            <a:prstGeom prst="rect">
              <a:avLst/>
            </a:prstGeom>
            <a:noFill/>
            <a:ln>
              <a:noFill/>
            </a:ln>
          </p:spPr>
        </p:pic>
      </p:grpSp>
      <p:sp>
        <p:nvSpPr>
          <p:cNvPr id="173" name="Google Shape;173;p5"/>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latin typeface="Arial"/>
                <a:ea typeface="Arial"/>
                <a:cs typeface="Arial"/>
                <a:sym typeface="Arial"/>
              </a:rPr>
              <a:t>History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500"/>
                                        <p:tgtEl>
                                          <p:spTgt spid="1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500"/>
                                        <p:tgtEl>
                                          <p:spTgt spid="1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8"/>
                                        </p:tgtEl>
                                        <p:attrNameLst>
                                          <p:attrName>style.visibility</p:attrName>
                                        </p:attrNameLst>
                                      </p:cBhvr>
                                      <p:to>
                                        <p:strVal val="visible"/>
                                      </p:to>
                                    </p:set>
                                    <p:animEffect transition="in" filter="fade">
                                      <p:cBhvr>
                                        <p:cTn id="32"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6"/>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179" name="Google Shape;179;p6"/>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Dataset Terminology </a:t>
            </a:r>
            <a:endParaRPr/>
          </a:p>
        </p:txBody>
      </p:sp>
      <p:sp>
        <p:nvSpPr>
          <p:cNvPr id="180" name="Google Shape;180;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6</a:t>
            </a:fld>
            <a:endParaRPr/>
          </a:p>
        </p:txBody>
      </p:sp>
      <p:pic>
        <p:nvPicPr>
          <p:cNvPr id="181" name="Google Shape;181;p6"/>
          <p:cNvPicPr preferRelativeResize="0"/>
          <p:nvPr/>
        </p:nvPicPr>
        <p:blipFill rotWithShape="1">
          <a:blip r:embed="rId4">
            <a:alphaModFix/>
          </a:blip>
          <a:srcRect l="-746" r="-3146"/>
          <a:stretch/>
        </p:blipFill>
        <p:spPr>
          <a:xfrm>
            <a:off x="1750423" y="1290624"/>
            <a:ext cx="5305184" cy="36135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7"/>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187" name="Google Shape;187;p7"/>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Dataset Terminology </a:t>
            </a:r>
            <a:endParaRPr/>
          </a:p>
        </p:txBody>
      </p:sp>
      <p:sp>
        <p:nvSpPr>
          <p:cNvPr id="188" name="Google Shape;188;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7</a:t>
            </a:fld>
            <a:endParaRPr/>
          </a:p>
        </p:txBody>
      </p:sp>
      <p:sp>
        <p:nvSpPr>
          <p:cNvPr id="189" name="Google Shape;189;p7"/>
          <p:cNvSpPr txBox="1"/>
          <p:nvPr/>
        </p:nvSpPr>
        <p:spPr>
          <a:xfrm>
            <a:off x="628650" y="1429393"/>
            <a:ext cx="7818664" cy="280076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100"/>
              <a:buFont typeface="Arial"/>
              <a:buChar char="•"/>
            </a:pPr>
            <a:r>
              <a:rPr lang="en-SG" sz="2100" b="0" i="0" u="none" strike="noStrike" cap="none">
                <a:solidFill>
                  <a:srgbClr val="000000"/>
                </a:solidFill>
                <a:latin typeface="Arial"/>
                <a:ea typeface="Arial"/>
                <a:cs typeface="Arial"/>
                <a:sym typeface="Arial"/>
              </a:rPr>
              <a:t>The following terms are used interchangeably:</a:t>
            </a:r>
            <a:endParaRPr/>
          </a:p>
          <a:p>
            <a:pPr marL="809625" marR="0" lvl="2" indent="-342900" algn="l" rtl="0">
              <a:lnSpc>
                <a:spcPct val="100000"/>
              </a:lnSpc>
              <a:spcBef>
                <a:spcPts val="1200"/>
              </a:spcBef>
              <a:spcAft>
                <a:spcPts val="0"/>
              </a:spcAft>
              <a:buClr>
                <a:srgbClr val="000000"/>
              </a:buClr>
              <a:buSzPts val="2100"/>
              <a:buFont typeface="Noto Sans Symbols"/>
              <a:buChar char="✔"/>
            </a:pPr>
            <a:r>
              <a:rPr lang="en-SG" sz="2100" b="1" i="0" u="none" strike="noStrike" cap="none">
                <a:solidFill>
                  <a:srgbClr val="000000"/>
                </a:solidFill>
                <a:latin typeface="Arial"/>
                <a:ea typeface="Arial"/>
                <a:cs typeface="Arial"/>
                <a:sym typeface="Arial"/>
              </a:rPr>
              <a:t>Row</a:t>
            </a:r>
            <a:r>
              <a:rPr lang="en-SG" sz="2100" b="0" i="0" u="none" strike="noStrike" cap="none">
                <a:solidFill>
                  <a:srgbClr val="000000"/>
                </a:solidFill>
                <a:latin typeface="Arial"/>
                <a:ea typeface="Arial"/>
                <a:cs typeface="Arial"/>
                <a:sym typeface="Arial"/>
              </a:rPr>
              <a:t>, observation, datapoint</a:t>
            </a:r>
            <a:endParaRPr/>
          </a:p>
          <a:p>
            <a:pPr marL="809625" marR="0" lvl="2" indent="-342900" algn="l" rtl="0">
              <a:lnSpc>
                <a:spcPct val="100000"/>
              </a:lnSpc>
              <a:spcBef>
                <a:spcPts val="1200"/>
              </a:spcBef>
              <a:spcAft>
                <a:spcPts val="0"/>
              </a:spcAft>
              <a:buClr>
                <a:srgbClr val="000000"/>
              </a:buClr>
              <a:buSzPts val="2100"/>
              <a:buFont typeface="Noto Sans Symbols"/>
              <a:buChar char="✔"/>
            </a:pPr>
            <a:r>
              <a:rPr lang="en-SG" sz="2100" b="0" i="0" u="none" strike="noStrike" cap="none">
                <a:solidFill>
                  <a:srgbClr val="000000"/>
                </a:solidFill>
                <a:latin typeface="Arial"/>
                <a:ea typeface="Arial"/>
                <a:cs typeface="Arial"/>
                <a:sym typeface="Arial"/>
              </a:rPr>
              <a:t>Column, </a:t>
            </a:r>
            <a:r>
              <a:rPr lang="en-SG" sz="2100" b="1" i="0" u="none" strike="noStrike" cap="none">
                <a:solidFill>
                  <a:srgbClr val="000000"/>
                </a:solidFill>
                <a:latin typeface="Arial"/>
                <a:ea typeface="Arial"/>
                <a:cs typeface="Arial"/>
                <a:sym typeface="Arial"/>
              </a:rPr>
              <a:t>attribute</a:t>
            </a:r>
            <a:r>
              <a:rPr lang="en-SG" sz="2100" b="0" i="0" u="none" strike="noStrike" cap="none">
                <a:solidFill>
                  <a:srgbClr val="000000"/>
                </a:solidFill>
                <a:latin typeface="Arial"/>
                <a:ea typeface="Arial"/>
                <a:cs typeface="Arial"/>
                <a:sym typeface="Arial"/>
              </a:rPr>
              <a:t>, feature</a:t>
            </a:r>
            <a:endParaRPr/>
          </a:p>
          <a:p>
            <a:pPr marL="809625" marR="0" lvl="2" indent="-342900" algn="l" rtl="0">
              <a:lnSpc>
                <a:spcPct val="100000"/>
              </a:lnSpc>
              <a:spcBef>
                <a:spcPts val="1200"/>
              </a:spcBef>
              <a:spcAft>
                <a:spcPts val="0"/>
              </a:spcAft>
              <a:buClr>
                <a:srgbClr val="000000"/>
              </a:buClr>
              <a:buSzPts val="2100"/>
              <a:buFont typeface="Noto Sans Symbols"/>
              <a:buChar char="✔"/>
            </a:pPr>
            <a:r>
              <a:rPr lang="en-SG" sz="2100" b="1" i="0" u="none" strike="noStrike" cap="none">
                <a:solidFill>
                  <a:srgbClr val="000000"/>
                </a:solidFill>
                <a:latin typeface="Arial"/>
                <a:ea typeface="Arial"/>
                <a:cs typeface="Arial"/>
                <a:sym typeface="Arial"/>
              </a:rPr>
              <a:t>Target attribute</a:t>
            </a:r>
            <a:r>
              <a:rPr lang="en-SG" sz="2100" b="0" i="0" u="none" strike="noStrike" cap="none">
                <a:solidFill>
                  <a:srgbClr val="000000"/>
                </a:solidFill>
                <a:latin typeface="Arial"/>
                <a:ea typeface="Arial"/>
                <a:cs typeface="Arial"/>
                <a:sym typeface="Arial"/>
              </a:rPr>
              <a:t>, target, label </a:t>
            </a:r>
            <a:endParaRPr/>
          </a:p>
          <a:p>
            <a:pPr marL="342900" marR="0" lvl="0" indent="-342900" algn="l" rtl="0">
              <a:lnSpc>
                <a:spcPct val="100000"/>
              </a:lnSpc>
              <a:spcBef>
                <a:spcPts val="1200"/>
              </a:spcBef>
              <a:spcAft>
                <a:spcPts val="0"/>
              </a:spcAft>
              <a:buClr>
                <a:srgbClr val="000000"/>
              </a:buClr>
              <a:buSzPts val="2100"/>
              <a:buFont typeface="Arial"/>
              <a:buChar char="•"/>
            </a:pPr>
            <a:r>
              <a:rPr lang="en-SG" sz="2100" b="0" i="0" u="none" strike="noStrike" cap="none">
                <a:solidFill>
                  <a:srgbClr val="000000"/>
                </a:solidFill>
                <a:latin typeface="Arial"/>
                <a:ea typeface="Arial"/>
                <a:cs typeface="Arial"/>
                <a:sym typeface="Arial"/>
              </a:rPr>
              <a:t>A target attribute is one we are interested in predicting </a:t>
            </a:r>
            <a:endParaRPr/>
          </a:p>
          <a:p>
            <a:pPr marL="342900" marR="0" lvl="0" indent="-209550" algn="l" rtl="0">
              <a:lnSpc>
                <a:spcPct val="100000"/>
              </a:lnSpc>
              <a:spcBef>
                <a:spcPts val="1200"/>
              </a:spcBef>
              <a:spcAft>
                <a:spcPts val="0"/>
              </a:spcAft>
              <a:buClr>
                <a:srgbClr val="000000"/>
              </a:buClr>
              <a:buSzPts val="2100"/>
              <a:buFont typeface="Arial"/>
              <a:buNone/>
            </a:pPr>
            <a:endParaRPr sz="21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8"/>
          <p:cNvPicPr preferRelativeResize="0"/>
          <p:nvPr/>
        </p:nvPicPr>
        <p:blipFill rotWithShape="1">
          <a:blip r:embed="rId3">
            <a:alphaModFix/>
          </a:blip>
          <a:srcRect/>
          <a:stretch/>
        </p:blipFill>
        <p:spPr>
          <a:xfrm>
            <a:off x="1410322" y="996156"/>
            <a:ext cx="6076328" cy="3852489"/>
          </a:xfrm>
          <a:prstGeom prst="rect">
            <a:avLst/>
          </a:prstGeom>
          <a:noFill/>
          <a:ln>
            <a:noFill/>
          </a:ln>
        </p:spPr>
      </p:pic>
      <p:pic>
        <p:nvPicPr>
          <p:cNvPr id="195" name="Google Shape;195;p8"/>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196" name="Google Shape;196;p8"/>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Machine Learning </a:t>
            </a:r>
            <a:endParaRPr/>
          </a:p>
        </p:txBody>
      </p:sp>
      <p:sp>
        <p:nvSpPr>
          <p:cNvPr id="197" name="Google Shape;197;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8</a:t>
            </a:fld>
            <a:endParaRPr/>
          </a:p>
        </p:txBody>
      </p:sp>
      <p:sp>
        <p:nvSpPr>
          <p:cNvPr id="198" name="Google Shape;198;p8"/>
          <p:cNvSpPr txBox="1"/>
          <p:nvPr/>
        </p:nvSpPr>
        <p:spPr>
          <a:xfrm>
            <a:off x="0" y="4933441"/>
            <a:ext cx="622935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https://medium.com/@yadavdeepika729/different-machine-learning-models-2387575e64cd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9"/>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204" name="Google Shape;204;p9"/>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Machine Learning </a:t>
            </a:r>
            <a:endParaRPr/>
          </a:p>
        </p:txBody>
      </p:sp>
      <p:sp>
        <p:nvSpPr>
          <p:cNvPr id="205" name="Google Shape;205;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9</a:t>
            </a:fld>
            <a:endParaRPr/>
          </a:p>
        </p:txBody>
      </p:sp>
      <p:sp>
        <p:nvSpPr>
          <p:cNvPr id="206" name="Google Shape;206;p9"/>
          <p:cNvSpPr txBox="1"/>
          <p:nvPr/>
        </p:nvSpPr>
        <p:spPr>
          <a:xfrm>
            <a:off x="0" y="4933441"/>
            <a:ext cx="622935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https://medium.com/@yadavdeepika729/different-machine-learning-models-2387575e64cd</a:t>
            </a:r>
            <a:endParaRPr/>
          </a:p>
        </p:txBody>
      </p:sp>
      <p:pic>
        <p:nvPicPr>
          <p:cNvPr id="207" name="Google Shape;207;p9"/>
          <p:cNvPicPr preferRelativeResize="0"/>
          <p:nvPr/>
        </p:nvPicPr>
        <p:blipFill rotWithShape="1">
          <a:blip r:embed="rId4">
            <a:alphaModFix/>
          </a:blip>
          <a:srcRect/>
          <a:stretch/>
        </p:blipFill>
        <p:spPr>
          <a:xfrm>
            <a:off x="191101" y="1204941"/>
            <a:ext cx="6906827" cy="3614573"/>
          </a:xfrm>
          <a:prstGeom prst="rect">
            <a:avLst/>
          </a:prstGeom>
          <a:noFill/>
          <a:ln>
            <a:noFill/>
          </a:ln>
        </p:spPr>
      </p:pic>
      <p:sp>
        <p:nvSpPr>
          <p:cNvPr id="208" name="Google Shape;208;p9"/>
          <p:cNvSpPr txBox="1"/>
          <p:nvPr/>
        </p:nvSpPr>
        <p:spPr>
          <a:xfrm>
            <a:off x="7060753" y="1704511"/>
            <a:ext cx="1979720" cy="132343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SG" sz="2000" b="0" i="0" u="none" strike="noStrike" cap="none">
                <a:solidFill>
                  <a:srgbClr val="000000"/>
                </a:solidFill>
                <a:latin typeface="Arial"/>
                <a:ea typeface="Arial"/>
                <a:cs typeface="Arial"/>
                <a:sym typeface="Arial"/>
              </a:rPr>
              <a:t>Have Label</a:t>
            </a:r>
            <a:endParaRPr/>
          </a:p>
          <a:p>
            <a:pPr marL="342900" marR="0" lvl="0" indent="-342900" algn="l" rtl="0">
              <a:lnSpc>
                <a:spcPct val="100000"/>
              </a:lnSpc>
              <a:spcBef>
                <a:spcPts val="0"/>
              </a:spcBef>
              <a:spcAft>
                <a:spcPts val="0"/>
              </a:spcAft>
              <a:buClr>
                <a:srgbClr val="000000"/>
              </a:buClr>
              <a:buSzPts val="2000"/>
              <a:buFont typeface="Arial"/>
              <a:buChar char="•"/>
            </a:pPr>
            <a:r>
              <a:rPr lang="en-SG" sz="2000" b="0" i="0" u="none" strike="noStrike" cap="none">
                <a:solidFill>
                  <a:srgbClr val="000000"/>
                </a:solidFill>
                <a:latin typeface="Arial"/>
                <a:ea typeface="Arial"/>
                <a:cs typeface="Arial"/>
                <a:sym typeface="Arial"/>
              </a:rPr>
              <a:t>Learn from data pattern</a:t>
            </a:r>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1774</Words>
  <Application>Microsoft Office PowerPoint</Application>
  <PresentationFormat>On-screen Show (16:9)</PresentationFormat>
  <Paragraphs>547</Paragraphs>
  <Slides>45</Slides>
  <Notes>45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45</vt:i4>
      </vt:variant>
    </vt:vector>
  </HeadingPairs>
  <TitlesOfParts>
    <vt:vector size="51" baseType="lpstr">
      <vt:lpstr>Arial</vt:lpstr>
      <vt:lpstr>Calibri</vt:lpstr>
      <vt:lpstr>Google Sans</vt:lpstr>
      <vt:lpstr>Noto Sans Symbols</vt:lpstr>
      <vt:lpstr>Office Theme</vt:lpstr>
      <vt:lpstr>Simple Light</vt:lpstr>
      <vt:lpstr>PowerPoint Presentation</vt:lpstr>
      <vt:lpstr>Outline</vt:lpstr>
      <vt:lpstr>Learning Outcomes</vt:lpstr>
      <vt:lpstr>Machine Learning </vt:lpstr>
      <vt:lpstr>History</vt:lpstr>
      <vt:lpstr>Dataset Terminology </vt:lpstr>
      <vt:lpstr>Dataset Terminology </vt:lpstr>
      <vt:lpstr>Machine Learning </vt:lpstr>
      <vt:lpstr>Machine Learning </vt:lpstr>
      <vt:lpstr>Machine Learning </vt:lpstr>
      <vt:lpstr>Machine Learning </vt:lpstr>
      <vt:lpstr>Classification </vt:lpstr>
      <vt:lpstr>Classification </vt:lpstr>
      <vt:lpstr>Classification – Developing ML model</vt:lpstr>
      <vt:lpstr>Classification – Developing ML model</vt:lpstr>
      <vt:lpstr>Classification – Developing ML model</vt:lpstr>
      <vt:lpstr>Classification – Developing ML model</vt:lpstr>
      <vt:lpstr>Classification – Developing ML model</vt:lpstr>
      <vt:lpstr>ML Model – Classifiers Evaluation Metrics </vt:lpstr>
      <vt:lpstr>ML Model – Classifiers Evaluation Metrics </vt:lpstr>
      <vt:lpstr>ML Model – Classifiers Evaluation Metrics </vt:lpstr>
      <vt:lpstr>ML Model – Classifiers Evaluation Metrics </vt:lpstr>
      <vt:lpstr>Classification - Example</vt:lpstr>
      <vt:lpstr>Classification – Decision Tree</vt:lpstr>
      <vt:lpstr>Classification – Results Visualization</vt:lpstr>
      <vt:lpstr>Classification – Results Visualization</vt:lpstr>
      <vt:lpstr>Corresponding Decision Tree</vt:lpstr>
      <vt:lpstr>Results Visualization – Linear Classifier</vt:lpstr>
      <vt:lpstr>ML Model – Other types of classifiers  </vt:lpstr>
      <vt:lpstr>Machine Learning </vt:lpstr>
      <vt:lpstr>Regression</vt:lpstr>
      <vt:lpstr>Regression</vt:lpstr>
      <vt:lpstr>Regression</vt:lpstr>
      <vt:lpstr>Regression – Developing ML model</vt:lpstr>
      <vt:lpstr>Regression – Developing ML model</vt:lpstr>
      <vt:lpstr>Regression – Developing ML model</vt:lpstr>
      <vt:lpstr>Regression – Developing ML model</vt:lpstr>
      <vt:lpstr>ML Model – Regression Evaluation Metrics </vt:lpstr>
      <vt:lpstr>ML Model – Regression Evaluation Metrics </vt:lpstr>
      <vt:lpstr>ML Model – Regression Evaluation Metrics </vt:lpstr>
      <vt:lpstr>ML Model – Regression Evaluation Metrics </vt:lpstr>
      <vt:lpstr>ML Model – Regression Evaluation Metrics </vt:lpstr>
      <vt:lpstr>ML Model – Other types of regressor  </vt:lpstr>
      <vt:lpstr>ML Model – Evaluation Metrics </vt:lpstr>
      <vt:lpstr>Corresponding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shiernee saw</dc:creator>
  <cp:lastModifiedBy>AZNUL QALID BIN MD SABRI</cp:lastModifiedBy>
  <cp:revision>4</cp:revision>
  <dcterms:modified xsi:type="dcterms:W3CDTF">2023-05-27T02:30:20Z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